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</p:sldIdLst>
  <p:sldSz cx="10058400" cy="7772400"/>
  <p:notesSz cx="6887845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122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02594" y="1928707"/>
            <a:ext cx="7599680" cy="1227032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02594" y="3317663"/>
            <a:ext cx="7604918" cy="198628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7077922"/>
            <a:ext cx="2346960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7077922"/>
            <a:ext cx="3185160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/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7077922"/>
            <a:ext cx="2346960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15900"/>
            <a:ext cx="2263140" cy="672888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5900"/>
            <a:ext cx="6621780" cy="67288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3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1"/>
            <a:ext cx="8675370" cy="1700212"/>
          </a:xfrm>
        </p:spPr>
        <p:txBody>
          <a:bodyPr/>
          <a:lstStyle>
            <a:lvl1pPr marL="0" indent="0">
              <a:buNone/>
              <a:defRPr sz="2640"/>
            </a:lvl1pPr>
            <a:lvl2pPr marL="502920" indent="0">
              <a:buNone/>
              <a:defRPr sz="2200"/>
            </a:lvl2pPr>
            <a:lvl3pPr marL="1005840" indent="0">
              <a:buNone/>
              <a:defRPr sz="1980"/>
            </a:lvl3pPr>
            <a:lvl4pPr marL="1508760" indent="0">
              <a:buNone/>
              <a:defRPr sz="1760"/>
            </a:lvl4pPr>
            <a:lvl5pPr marL="2011680" indent="0">
              <a:buNone/>
              <a:defRPr sz="1760"/>
            </a:lvl5pPr>
            <a:lvl6pPr marL="2514600" indent="0">
              <a:buNone/>
              <a:defRPr sz="1760"/>
            </a:lvl6pPr>
            <a:lvl7pPr marL="3017520" indent="0">
              <a:buNone/>
              <a:defRPr sz="1760"/>
            </a:lvl7pPr>
            <a:lvl8pPr marL="3520440" indent="0">
              <a:buNone/>
              <a:defRPr sz="1760"/>
            </a:lvl8pPr>
            <a:lvl9pPr marL="4023360" indent="0">
              <a:buNone/>
              <a:defRPr sz="176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331383"/>
            <a:ext cx="4442460" cy="561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331383"/>
            <a:ext cx="4442460" cy="561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62" y="413808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62" y="1905318"/>
            <a:ext cx="4255611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262" y="2839085"/>
            <a:ext cx="4255611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567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567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62" y="518160"/>
            <a:ext cx="3244533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567" y="1119082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262" y="2331720"/>
            <a:ext cx="3244533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62" y="518160"/>
            <a:ext cx="3244533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76567" y="1119082"/>
            <a:ext cx="5092065" cy="5523442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262" y="2331720"/>
            <a:ext cx="3244533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985" y="0"/>
            <a:ext cx="10065385" cy="777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02920" y="215900"/>
            <a:ext cx="9052560" cy="66029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02920" y="1331383"/>
            <a:ext cx="9052560" cy="5613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7077922"/>
            <a:ext cx="234696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540"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7077922"/>
            <a:ext cx="318516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540"/>
            </a:lvl1pPr>
          </a:lstStyle>
          <a:p/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7077922"/>
            <a:ext cx="234696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540"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77190" indent="-377190" algn="l" rtl="0" fontAlgn="base">
        <a:spcBef>
          <a:spcPct val="22000"/>
        </a:spcBef>
        <a:spcAft>
          <a:spcPct val="0"/>
        </a:spcAft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1pPr>
      <a:lvl2pPr marL="817245" indent="-314325" algn="l" rtl="0" fontAlgn="base">
        <a:spcBef>
          <a:spcPct val="22000"/>
        </a:spcBef>
        <a:spcAft>
          <a:spcPct val="0"/>
        </a:spcAft>
        <a:buChar char="–"/>
        <a:defRPr sz="308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rtl="0" fontAlgn="base">
        <a:spcBef>
          <a:spcPct val="22000"/>
        </a:spcBef>
        <a:spcAft>
          <a:spcPct val="0"/>
        </a:spcAft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rtl="0" fontAlgn="base">
        <a:spcBef>
          <a:spcPct val="22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rtl="0" fontAlgn="base">
        <a:spcBef>
          <a:spcPct val="22000"/>
        </a:spcBef>
        <a:spcAft>
          <a:spcPct val="0"/>
        </a:spcAft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9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howtoforge.com/linux_lvm" TargetMode="External"/><Relationship Id="rId1" Type="http://schemas.openxmlformats.org/officeDocument/2006/relationships/hyperlink" Target="http://www.thegeekstuff.com/2010/08/how-to-create-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7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1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7372" y="2554478"/>
            <a:ext cx="579056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4800" spc="10" dirty="0"/>
              <a:t>Systems</a:t>
            </a:r>
            <a:r>
              <a:rPr lang="en-US" sz="4800" spc="10" dirty="0"/>
              <a:t> </a:t>
            </a:r>
            <a:r>
              <a:rPr sz="4800" spc="10" dirty="0"/>
              <a:t>Administration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831" y="2156460"/>
            <a:ext cx="8862059" cy="31264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7825" y="5637529"/>
            <a:ext cx="74955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output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Solaris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format</a:t>
            </a:r>
            <a:r>
              <a:rPr sz="2400" i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during </a:t>
            </a:r>
            <a:r>
              <a:rPr sz="2400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4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566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Scheduling</a:t>
            </a:r>
            <a:r>
              <a:rPr spc="-85" dirty="0"/>
              <a:t> </a:t>
            </a:r>
            <a:r>
              <a:rPr spc="-5" dirty="0"/>
              <a:t>process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59855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i="1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cron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daemon on Linux runs tasks in the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times;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it's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Task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Scheduler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Windows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426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Scheduling</a:t>
            </a:r>
            <a:r>
              <a:rPr spc="-25" dirty="0"/>
              <a:t> </a:t>
            </a:r>
            <a:r>
              <a:rPr dirty="0"/>
              <a:t>commands</a:t>
            </a:r>
            <a:r>
              <a:rPr spc="-25" dirty="0"/>
              <a:t> </a:t>
            </a:r>
            <a:r>
              <a:rPr dirty="0"/>
              <a:t>using</a:t>
            </a:r>
            <a:r>
              <a:rPr spc="-2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i="1" dirty="0">
                <a:latin typeface="Times New Roman" panose="02020603050405020304"/>
                <a:cs typeface="Times New Roman" panose="02020603050405020304"/>
              </a:rPr>
              <a:t>at</a:t>
            </a:r>
            <a:endParaRPr i="1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dirty="0"/>
              <a:t>command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213600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749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1604645" algn="l"/>
                <a:tab pos="4633595" algn="l"/>
                <a:tab pos="5412740" algn="l"/>
                <a:tab pos="5817870" algn="l"/>
              </a:tabLst>
            </a:pP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reads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standard	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input	or	a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specified	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executed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later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time,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/bin/sh.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69900">
              <a:lnSpc>
                <a:spcPct val="100000"/>
              </a:lnSpc>
              <a:spcBef>
                <a:spcPts val="535"/>
              </a:spcBef>
              <a:tabLst>
                <a:tab pos="755015" algn="l"/>
              </a:tabLst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-t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option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cron daemon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 the current 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shell’s 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environment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executing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scheduled</a:t>
            </a:r>
            <a:r>
              <a:rPr sz="24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commands.</a:t>
            </a:r>
            <a:r>
              <a:rPr sz="24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environment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scheduled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stored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display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lost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job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IDs, use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-l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9200" y="1028700"/>
            <a:ext cx="7620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57785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Scheduling</a:t>
            </a:r>
            <a:r>
              <a:rPr spc="-30" dirty="0"/>
              <a:t> </a:t>
            </a:r>
            <a:r>
              <a:rPr dirty="0"/>
              <a:t>commands</a:t>
            </a:r>
            <a:r>
              <a:rPr spc="-30" dirty="0"/>
              <a:t>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dirty="0"/>
              <a:t>the</a:t>
            </a:r>
            <a:endParaRPr dirty="0"/>
          </a:p>
          <a:p>
            <a:pPr marL="12700">
              <a:lnSpc>
                <a:spcPct val="100000"/>
              </a:lnSpc>
            </a:pPr>
            <a:r>
              <a:rPr i="1" spc="-25" dirty="0">
                <a:latin typeface="Times New Roman" panose="02020603050405020304"/>
                <a:cs typeface="Times New Roman" panose="02020603050405020304"/>
              </a:rPr>
              <a:t>crontab</a:t>
            </a:r>
            <a:r>
              <a:rPr i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dirty="0"/>
              <a:t>command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6838950" cy="401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deamon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configuration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cron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specify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repetitive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tasks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six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fields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space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Minute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past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hour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(0-59)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  <a:tabLst>
                <a:tab pos="755015" algn="l"/>
              </a:tabLst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Hour</a:t>
            </a:r>
            <a:r>
              <a:rPr sz="22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(0-23)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Day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month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(1-31)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Month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year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(1-12)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Day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week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(0-6)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Absolute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path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script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  <a:tabLst>
                <a:tab pos="755015" algn="l"/>
              </a:tabLst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20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17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1-5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/myscript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30222"/>
            <a:ext cx="7195184" cy="42506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marR="147955" indent="-343535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Cron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/var/spool/cron/crontabs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given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name as the user for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whom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tasks are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scheduled.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Root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edit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 create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directly.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3535">
              <a:lnSpc>
                <a:spcPts val="2380"/>
              </a:lnSpc>
              <a:spcBef>
                <a:spcPts val="51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Normal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users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 </a:t>
            </a:r>
            <a:r>
              <a:rPr sz="22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crontab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create and edit their own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cron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207645" indent="-343535">
              <a:lnSpc>
                <a:spcPts val="238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use the /etc/cron.d/cron.allow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list users who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 the ability to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schedule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tasks using the </a:t>
            </a:r>
            <a:r>
              <a:rPr sz="22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crontab </a:t>
            </a:r>
            <a:r>
              <a:rPr sz="22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285115" indent="-343535">
              <a:lnSpc>
                <a:spcPts val="238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use the /etc/cron.d/cron.deny file to list users who </a:t>
            </a:r>
            <a:r>
              <a:rPr sz="2200" spc="-5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denied the ability to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schedule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tasks using the </a:t>
            </a:r>
            <a:r>
              <a:rPr sz="22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crontab </a:t>
            </a:r>
            <a:r>
              <a:rPr sz="22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193040" indent="-343535">
              <a:lnSpc>
                <a:spcPts val="2380"/>
              </a:lnSpc>
              <a:spcBef>
                <a:spcPts val="51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Similarly,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/etc/cron.d/at.allow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/etc/cron.d/at.deny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apply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2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2960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Linux</a:t>
            </a:r>
            <a:r>
              <a:rPr spc="-95" dirty="0"/>
              <a:t> </a:t>
            </a:r>
            <a:r>
              <a:rPr dirty="0"/>
              <a:t>partitions</a:t>
            </a:r>
            <a:endParaRPr dirty="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3401" y="1720596"/>
            <a:ext cx="5927597" cy="49088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1989038"/>
            <a:ext cx="6932295" cy="42792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useful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keep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separate: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756920" lvl="1" indent="-285750">
              <a:lnSpc>
                <a:spcPts val="2380"/>
              </a:lnSpc>
              <a:spcBef>
                <a:spcPts val="5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(don’t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corrupting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OS)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5080" lvl="1" indent="-285750">
              <a:lnSpc>
                <a:spcPts val="2380"/>
              </a:lnSpc>
              <a:spcBef>
                <a:spcPts val="5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(don’t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patched)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Swap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extend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capability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Backup</a:t>
            </a:r>
            <a:r>
              <a:rPr sz="22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324485" indent="-342900">
              <a:lnSpc>
                <a:spcPts val="2590"/>
              </a:lnSpc>
              <a:spcBef>
                <a:spcPts val="6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possible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however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care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196215" lvl="1" indent="-285750">
              <a:lnSpc>
                <a:spcPts val="238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easy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retrieve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written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change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partition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Don’t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alter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currently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7136765" cy="437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0388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RAID array (a redundant array of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inexpensive/independent</a:t>
            </a:r>
            <a:r>
              <a:rPr sz="24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disks)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combines</a:t>
            </a:r>
            <a:r>
              <a:rPr sz="24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virtualised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Increase</a:t>
            </a:r>
            <a:r>
              <a:rPr sz="22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Increase</a:t>
            </a:r>
            <a:r>
              <a:rPr sz="22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reliability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both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426720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typically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conceived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aggregation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Modern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implementations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let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component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array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anything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acts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7137400" cy="3573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groups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associated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managers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(LVMs)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aggregated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groups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98805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groups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then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subdivided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 logical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69900" algn="just">
              <a:lnSpc>
                <a:spcPct val="100000"/>
              </a:lnSpc>
              <a:spcBef>
                <a:spcPts val="535"/>
              </a:spcBef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</a:t>
            </a:r>
            <a:r>
              <a:rPr sz="2200" spc="390" dirty="0">
                <a:solidFill>
                  <a:srgbClr val="0B223F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Very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similar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16510" indent="-342900" algn="just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example, a 750GB disk and a 250GB disk could be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aggregated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1TB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split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500GB logical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0445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Traditional</a:t>
            </a:r>
            <a:r>
              <a:rPr spc="-20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dirty="0"/>
              <a:t>disk</a:t>
            </a:r>
            <a:r>
              <a:rPr spc="-20" dirty="0"/>
              <a:t> </a:t>
            </a:r>
            <a:r>
              <a:rPr dirty="0"/>
              <a:t>partitioning </a:t>
            </a:r>
            <a:r>
              <a:rPr spc="-885" dirty="0"/>
              <a:t> </a:t>
            </a:r>
            <a:r>
              <a:rPr spc="-5" dirty="0"/>
              <a:t>scheme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864357" y="2873501"/>
            <a:ext cx="1522730" cy="513080"/>
            <a:chOff x="2864357" y="2873501"/>
            <a:chExt cx="1522730" cy="51308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948961" y="3380996"/>
              <a:ext cx="1348739" cy="7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4357" y="2873501"/>
              <a:ext cx="1522476" cy="5082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64357" y="2873501"/>
              <a:ext cx="1522730" cy="513080"/>
            </a:xfrm>
            <a:custGeom>
              <a:avLst/>
              <a:gdLst/>
              <a:ahLst/>
              <a:cxnLst/>
              <a:rect l="l" t="t" r="r" b="b"/>
              <a:pathLst>
                <a:path w="1522729" h="513079">
                  <a:moveTo>
                    <a:pt x="1522476" y="424433"/>
                  </a:moveTo>
                  <a:lnTo>
                    <a:pt x="1522476" y="88391"/>
                  </a:lnTo>
                  <a:lnTo>
                    <a:pt x="1521714" y="79247"/>
                  </a:lnTo>
                  <a:lnTo>
                    <a:pt x="1492896" y="22912"/>
                  </a:lnTo>
                  <a:lnTo>
                    <a:pt x="1442466" y="761"/>
                  </a:lnTo>
                  <a:lnTo>
                    <a:pt x="1433322" y="0"/>
                  </a:lnTo>
                  <a:lnTo>
                    <a:pt x="88392" y="0"/>
                  </a:lnTo>
                  <a:lnTo>
                    <a:pt x="35971" y="17606"/>
                  </a:lnTo>
                  <a:lnTo>
                    <a:pt x="3809" y="62483"/>
                  </a:lnTo>
                  <a:lnTo>
                    <a:pt x="0" y="80009"/>
                  </a:lnTo>
                  <a:lnTo>
                    <a:pt x="0" y="433577"/>
                  </a:lnTo>
                  <a:lnTo>
                    <a:pt x="1524" y="442721"/>
                  </a:lnTo>
                  <a:lnTo>
                    <a:pt x="3810" y="451103"/>
                  </a:lnTo>
                  <a:lnTo>
                    <a:pt x="6858" y="459485"/>
                  </a:lnTo>
                  <a:lnTo>
                    <a:pt x="9144" y="463874"/>
                  </a:lnTo>
                  <a:lnTo>
                    <a:pt x="9144" y="89153"/>
                  </a:lnTo>
                  <a:lnTo>
                    <a:pt x="10667" y="72389"/>
                  </a:lnTo>
                  <a:lnTo>
                    <a:pt x="30648" y="34773"/>
                  </a:lnTo>
                  <a:lnTo>
                    <a:pt x="69175" y="12106"/>
                  </a:lnTo>
                  <a:lnTo>
                    <a:pt x="1441704" y="9905"/>
                  </a:lnTo>
                  <a:lnTo>
                    <a:pt x="1450086" y="11429"/>
                  </a:lnTo>
                  <a:lnTo>
                    <a:pt x="1473816" y="20668"/>
                  </a:lnTo>
                  <a:lnTo>
                    <a:pt x="1492600" y="35909"/>
                  </a:lnTo>
                  <a:lnTo>
                    <a:pt x="1505748" y="56246"/>
                  </a:lnTo>
                  <a:lnTo>
                    <a:pt x="1512570" y="80771"/>
                  </a:lnTo>
                  <a:lnTo>
                    <a:pt x="1512570" y="463757"/>
                  </a:lnTo>
                  <a:lnTo>
                    <a:pt x="1514805" y="460329"/>
                  </a:lnTo>
                  <a:lnTo>
                    <a:pt x="1521714" y="432815"/>
                  </a:lnTo>
                  <a:lnTo>
                    <a:pt x="1522476" y="424433"/>
                  </a:lnTo>
                  <a:close/>
                </a:path>
                <a:path w="1522729" h="513079">
                  <a:moveTo>
                    <a:pt x="1512570" y="463757"/>
                  </a:moveTo>
                  <a:lnTo>
                    <a:pt x="1512570" y="432815"/>
                  </a:lnTo>
                  <a:lnTo>
                    <a:pt x="1511046" y="440435"/>
                  </a:lnTo>
                  <a:lnTo>
                    <a:pt x="1502293" y="463716"/>
                  </a:lnTo>
                  <a:lnTo>
                    <a:pt x="1465786" y="496734"/>
                  </a:lnTo>
                  <a:lnTo>
                    <a:pt x="88392" y="503681"/>
                  </a:lnTo>
                  <a:lnTo>
                    <a:pt x="63533" y="499496"/>
                  </a:lnTo>
                  <a:lnTo>
                    <a:pt x="24289" y="470522"/>
                  </a:lnTo>
                  <a:lnTo>
                    <a:pt x="9144" y="424433"/>
                  </a:lnTo>
                  <a:lnTo>
                    <a:pt x="9144" y="463874"/>
                  </a:lnTo>
                  <a:lnTo>
                    <a:pt x="38862" y="498347"/>
                  </a:lnTo>
                  <a:lnTo>
                    <a:pt x="78152" y="512598"/>
                  </a:lnTo>
                  <a:lnTo>
                    <a:pt x="88392" y="512825"/>
                  </a:lnTo>
                  <a:lnTo>
                    <a:pt x="1443228" y="512825"/>
                  </a:lnTo>
                  <a:lnTo>
                    <a:pt x="1451610" y="511301"/>
                  </a:lnTo>
                  <a:lnTo>
                    <a:pt x="1477999" y="501054"/>
                  </a:lnTo>
                  <a:lnTo>
                    <a:pt x="1499649" y="483569"/>
                  </a:lnTo>
                  <a:lnTo>
                    <a:pt x="1512570" y="463757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210560" y="2969005"/>
            <a:ext cx="8299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/home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80609" y="2873501"/>
            <a:ext cx="1522730" cy="513080"/>
            <a:chOff x="4880609" y="2873501"/>
            <a:chExt cx="1522730" cy="5130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5213" y="3380996"/>
              <a:ext cx="1348739" cy="7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0609" y="2873501"/>
              <a:ext cx="1522476" cy="50825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80609" y="2873501"/>
              <a:ext cx="1522730" cy="513080"/>
            </a:xfrm>
            <a:custGeom>
              <a:avLst/>
              <a:gdLst/>
              <a:ahLst/>
              <a:cxnLst/>
              <a:rect l="l" t="t" r="r" b="b"/>
              <a:pathLst>
                <a:path w="1522729" h="513079">
                  <a:moveTo>
                    <a:pt x="1522476" y="424433"/>
                  </a:moveTo>
                  <a:lnTo>
                    <a:pt x="1522476" y="88391"/>
                  </a:lnTo>
                  <a:lnTo>
                    <a:pt x="1521714" y="79247"/>
                  </a:lnTo>
                  <a:lnTo>
                    <a:pt x="1492819" y="23012"/>
                  </a:lnTo>
                  <a:lnTo>
                    <a:pt x="1442466" y="761"/>
                  </a:lnTo>
                  <a:lnTo>
                    <a:pt x="1433322" y="0"/>
                  </a:lnTo>
                  <a:lnTo>
                    <a:pt x="88392" y="0"/>
                  </a:lnTo>
                  <a:lnTo>
                    <a:pt x="35971" y="17654"/>
                  </a:lnTo>
                  <a:lnTo>
                    <a:pt x="3809" y="62483"/>
                  </a:lnTo>
                  <a:lnTo>
                    <a:pt x="0" y="80009"/>
                  </a:lnTo>
                  <a:lnTo>
                    <a:pt x="0" y="433577"/>
                  </a:lnTo>
                  <a:lnTo>
                    <a:pt x="1524" y="442721"/>
                  </a:lnTo>
                  <a:lnTo>
                    <a:pt x="3810" y="451103"/>
                  </a:lnTo>
                  <a:lnTo>
                    <a:pt x="6858" y="459485"/>
                  </a:lnTo>
                  <a:lnTo>
                    <a:pt x="9144" y="463825"/>
                  </a:lnTo>
                  <a:lnTo>
                    <a:pt x="9144" y="89153"/>
                  </a:lnTo>
                  <a:lnTo>
                    <a:pt x="10667" y="72389"/>
                  </a:lnTo>
                  <a:lnTo>
                    <a:pt x="30120" y="35271"/>
                  </a:lnTo>
                  <a:lnTo>
                    <a:pt x="69132" y="11972"/>
                  </a:lnTo>
                  <a:lnTo>
                    <a:pt x="1441704" y="9905"/>
                  </a:lnTo>
                  <a:lnTo>
                    <a:pt x="1449324" y="11429"/>
                  </a:lnTo>
                  <a:lnTo>
                    <a:pt x="1473047" y="20201"/>
                  </a:lnTo>
                  <a:lnTo>
                    <a:pt x="1492234" y="35761"/>
                  </a:lnTo>
                  <a:lnTo>
                    <a:pt x="1505777" y="56490"/>
                  </a:lnTo>
                  <a:lnTo>
                    <a:pt x="1512570" y="80771"/>
                  </a:lnTo>
                  <a:lnTo>
                    <a:pt x="1512570" y="463485"/>
                  </a:lnTo>
                  <a:lnTo>
                    <a:pt x="1514710" y="460200"/>
                  </a:lnTo>
                  <a:lnTo>
                    <a:pt x="1521714" y="432815"/>
                  </a:lnTo>
                  <a:lnTo>
                    <a:pt x="1522476" y="424433"/>
                  </a:lnTo>
                  <a:close/>
                </a:path>
                <a:path w="1522729" h="513079">
                  <a:moveTo>
                    <a:pt x="1512570" y="463485"/>
                  </a:moveTo>
                  <a:lnTo>
                    <a:pt x="1512570" y="432815"/>
                  </a:lnTo>
                  <a:lnTo>
                    <a:pt x="1511046" y="440435"/>
                  </a:lnTo>
                  <a:lnTo>
                    <a:pt x="1502134" y="463609"/>
                  </a:lnTo>
                  <a:lnTo>
                    <a:pt x="1465695" y="496612"/>
                  </a:lnTo>
                  <a:lnTo>
                    <a:pt x="88392" y="503681"/>
                  </a:lnTo>
                  <a:lnTo>
                    <a:pt x="63397" y="499432"/>
                  </a:lnTo>
                  <a:lnTo>
                    <a:pt x="24325" y="470715"/>
                  </a:lnTo>
                  <a:lnTo>
                    <a:pt x="9144" y="424433"/>
                  </a:lnTo>
                  <a:lnTo>
                    <a:pt x="9144" y="463825"/>
                  </a:lnTo>
                  <a:lnTo>
                    <a:pt x="38862" y="498347"/>
                  </a:lnTo>
                  <a:lnTo>
                    <a:pt x="78302" y="512668"/>
                  </a:lnTo>
                  <a:lnTo>
                    <a:pt x="88392" y="512825"/>
                  </a:lnTo>
                  <a:lnTo>
                    <a:pt x="1442466" y="512825"/>
                  </a:lnTo>
                  <a:lnTo>
                    <a:pt x="1451610" y="511301"/>
                  </a:lnTo>
                  <a:lnTo>
                    <a:pt x="1477915" y="501069"/>
                  </a:lnTo>
                  <a:lnTo>
                    <a:pt x="1499530" y="483493"/>
                  </a:lnTo>
                  <a:lnTo>
                    <a:pt x="1512570" y="463485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362447" y="2969005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/opt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472933" y="2873501"/>
            <a:ext cx="1522730" cy="513080"/>
            <a:chOff x="7472933" y="2873501"/>
            <a:chExt cx="1522730" cy="5130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7539" y="3380996"/>
              <a:ext cx="1348741" cy="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2933" y="2873501"/>
              <a:ext cx="1522476" cy="5082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72933" y="2873501"/>
              <a:ext cx="1522730" cy="513080"/>
            </a:xfrm>
            <a:custGeom>
              <a:avLst/>
              <a:gdLst/>
              <a:ahLst/>
              <a:cxnLst/>
              <a:rect l="l" t="t" r="r" b="b"/>
              <a:pathLst>
                <a:path w="1522729" h="513079">
                  <a:moveTo>
                    <a:pt x="1522476" y="424433"/>
                  </a:moveTo>
                  <a:lnTo>
                    <a:pt x="1522476" y="88391"/>
                  </a:lnTo>
                  <a:lnTo>
                    <a:pt x="1521714" y="79247"/>
                  </a:lnTo>
                  <a:lnTo>
                    <a:pt x="1492834" y="22955"/>
                  </a:lnTo>
                  <a:lnTo>
                    <a:pt x="1442466" y="761"/>
                  </a:lnTo>
                  <a:lnTo>
                    <a:pt x="1433322" y="0"/>
                  </a:lnTo>
                  <a:lnTo>
                    <a:pt x="88392" y="0"/>
                  </a:lnTo>
                  <a:lnTo>
                    <a:pt x="35971" y="17654"/>
                  </a:lnTo>
                  <a:lnTo>
                    <a:pt x="3809" y="62483"/>
                  </a:lnTo>
                  <a:lnTo>
                    <a:pt x="0" y="80009"/>
                  </a:lnTo>
                  <a:lnTo>
                    <a:pt x="0" y="433577"/>
                  </a:lnTo>
                  <a:lnTo>
                    <a:pt x="1524" y="442721"/>
                  </a:lnTo>
                  <a:lnTo>
                    <a:pt x="3810" y="451103"/>
                  </a:lnTo>
                  <a:lnTo>
                    <a:pt x="6858" y="459485"/>
                  </a:lnTo>
                  <a:lnTo>
                    <a:pt x="9144" y="463825"/>
                  </a:lnTo>
                  <a:lnTo>
                    <a:pt x="9144" y="89153"/>
                  </a:lnTo>
                  <a:lnTo>
                    <a:pt x="10667" y="72389"/>
                  </a:lnTo>
                  <a:lnTo>
                    <a:pt x="30120" y="35269"/>
                  </a:lnTo>
                  <a:lnTo>
                    <a:pt x="69127" y="11972"/>
                  </a:lnTo>
                  <a:lnTo>
                    <a:pt x="1441704" y="9905"/>
                  </a:lnTo>
                  <a:lnTo>
                    <a:pt x="1450086" y="11429"/>
                  </a:lnTo>
                  <a:lnTo>
                    <a:pt x="1473816" y="20668"/>
                  </a:lnTo>
                  <a:lnTo>
                    <a:pt x="1492600" y="35909"/>
                  </a:lnTo>
                  <a:lnTo>
                    <a:pt x="1505748" y="56246"/>
                  </a:lnTo>
                  <a:lnTo>
                    <a:pt x="1512570" y="80771"/>
                  </a:lnTo>
                  <a:lnTo>
                    <a:pt x="1512570" y="463757"/>
                  </a:lnTo>
                  <a:lnTo>
                    <a:pt x="1514805" y="460329"/>
                  </a:lnTo>
                  <a:lnTo>
                    <a:pt x="1521714" y="432815"/>
                  </a:lnTo>
                  <a:lnTo>
                    <a:pt x="1522476" y="424433"/>
                  </a:lnTo>
                  <a:close/>
                </a:path>
                <a:path w="1522729" h="513079">
                  <a:moveTo>
                    <a:pt x="1512570" y="463757"/>
                  </a:moveTo>
                  <a:lnTo>
                    <a:pt x="1512570" y="432815"/>
                  </a:lnTo>
                  <a:lnTo>
                    <a:pt x="1511046" y="440435"/>
                  </a:lnTo>
                  <a:lnTo>
                    <a:pt x="1502293" y="463716"/>
                  </a:lnTo>
                  <a:lnTo>
                    <a:pt x="1465786" y="496734"/>
                  </a:lnTo>
                  <a:lnTo>
                    <a:pt x="88392" y="503681"/>
                  </a:lnTo>
                  <a:lnTo>
                    <a:pt x="63397" y="499432"/>
                  </a:lnTo>
                  <a:lnTo>
                    <a:pt x="24325" y="470715"/>
                  </a:lnTo>
                  <a:lnTo>
                    <a:pt x="9144" y="424433"/>
                  </a:lnTo>
                  <a:lnTo>
                    <a:pt x="9144" y="463825"/>
                  </a:lnTo>
                  <a:lnTo>
                    <a:pt x="38862" y="498347"/>
                  </a:lnTo>
                  <a:lnTo>
                    <a:pt x="78152" y="512598"/>
                  </a:lnTo>
                  <a:lnTo>
                    <a:pt x="88392" y="512825"/>
                  </a:lnTo>
                  <a:lnTo>
                    <a:pt x="1443228" y="512825"/>
                  </a:lnTo>
                  <a:lnTo>
                    <a:pt x="1451610" y="511301"/>
                  </a:lnTo>
                  <a:lnTo>
                    <a:pt x="1477999" y="501054"/>
                  </a:lnTo>
                  <a:lnTo>
                    <a:pt x="1499649" y="483569"/>
                  </a:lnTo>
                  <a:lnTo>
                    <a:pt x="1512570" y="463757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835900" y="2969005"/>
            <a:ext cx="795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/spare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18460" y="3953255"/>
            <a:ext cx="1522730" cy="514350"/>
            <a:chOff x="2918460" y="3953255"/>
            <a:chExt cx="1522730" cy="51435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3121" y="4462272"/>
              <a:ext cx="1348671" cy="7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8460" y="3953255"/>
              <a:ext cx="1522476" cy="50977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18460" y="3953255"/>
              <a:ext cx="1522730" cy="514350"/>
            </a:xfrm>
            <a:custGeom>
              <a:avLst/>
              <a:gdLst/>
              <a:ahLst/>
              <a:cxnLst/>
              <a:rect l="l" t="t" r="r" b="b"/>
              <a:pathLst>
                <a:path w="1522729" h="514350">
                  <a:moveTo>
                    <a:pt x="1522476" y="425195"/>
                  </a:moveTo>
                  <a:lnTo>
                    <a:pt x="1522476" y="88391"/>
                  </a:lnTo>
                  <a:lnTo>
                    <a:pt x="1521714" y="79247"/>
                  </a:lnTo>
                  <a:lnTo>
                    <a:pt x="1492772" y="22936"/>
                  </a:lnTo>
                  <a:lnTo>
                    <a:pt x="1442466" y="761"/>
                  </a:lnTo>
                  <a:lnTo>
                    <a:pt x="1433322" y="0"/>
                  </a:lnTo>
                  <a:lnTo>
                    <a:pt x="88392" y="0"/>
                  </a:lnTo>
                  <a:lnTo>
                    <a:pt x="35804" y="17330"/>
                  </a:lnTo>
                  <a:lnTo>
                    <a:pt x="3809" y="62483"/>
                  </a:lnTo>
                  <a:lnTo>
                    <a:pt x="0" y="80009"/>
                  </a:lnTo>
                  <a:lnTo>
                    <a:pt x="0" y="435101"/>
                  </a:lnTo>
                  <a:lnTo>
                    <a:pt x="1524" y="443483"/>
                  </a:lnTo>
                  <a:lnTo>
                    <a:pt x="3810" y="451865"/>
                  </a:lnTo>
                  <a:lnTo>
                    <a:pt x="6858" y="460247"/>
                  </a:lnTo>
                  <a:lnTo>
                    <a:pt x="9144" y="464688"/>
                  </a:lnTo>
                  <a:lnTo>
                    <a:pt x="9144" y="89153"/>
                  </a:lnTo>
                  <a:lnTo>
                    <a:pt x="10667" y="72389"/>
                  </a:lnTo>
                  <a:lnTo>
                    <a:pt x="30120" y="35271"/>
                  </a:lnTo>
                  <a:lnTo>
                    <a:pt x="69561" y="12053"/>
                  </a:lnTo>
                  <a:lnTo>
                    <a:pt x="1433322" y="9143"/>
                  </a:lnTo>
                  <a:lnTo>
                    <a:pt x="1441704" y="9905"/>
                  </a:lnTo>
                  <a:lnTo>
                    <a:pt x="1492210" y="35680"/>
                  </a:lnTo>
                  <a:lnTo>
                    <a:pt x="1512570" y="80771"/>
                  </a:lnTo>
                  <a:lnTo>
                    <a:pt x="1512570" y="464424"/>
                  </a:lnTo>
                  <a:lnTo>
                    <a:pt x="1514194" y="461907"/>
                  </a:lnTo>
                  <a:lnTo>
                    <a:pt x="1521714" y="434339"/>
                  </a:lnTo>
                  <a:lnTo>
                    <a:pt x="1522476" y="425195"/>
                  </a:lnTo>
                  <a:close/>
                </a:path>
                <a:path w="1522729" h="514350">
                  <a:moveTo>
                    <a:pt x="1512570" y="464424"/>
                  </a:moveTo>
                  <a:lnTo>
                    <a:pt x="1512570" y="433577"/>
                  </a:lnTo>
                  <a:lnTo>
                    <a:pt x="1511046" y="441959"/>
                  </a:lnTo>
                  <a:lnTo>
                    <a:pt x="1501633" y="465592"/>
                  </a:lnTo>
                  <a:lnTo>
                    <a:pt x="1486104" y="484584"/>
                  </a:lnTo>
                  <a:lnTo>
                    <a:pt x="1465520" y="497884"/>
                  </a:lnTo>
                  <a:lnTo>
                    <a:pt x="1440942" y="504443"/>
                  </a:lnTo>
                  <a:lnTo>
                    <a:pt x="88392" y="504443"/>
                  </a:lnTo>
                  <a:lnTo>
                    <a:pt x="63515" y="500951"/>
                  </a:lnTo>
                  <a:lnTo>
                    <a:pt x="23907" y="471377"/>
                  </a:lnTo>
                  <a:lnTo>
                    <a:pt x="9144" y="425195"/>
                  </a:lnTo>
                  <a:lnTo>
                    <a:pt x="9144" y="464688"/>
                  </a:lnTo>
                  <a:lnTo>
                    <a:pt x="38862" y="499109"/>
                  </a:lnTo>
                  <a:lnTo>
                    <a:pt x="76603" y="513408"/>
                  </a:lnTo>
                  <a:lnTo>
                    <a:pt x="88392" y="514349"/>
                  </a:lnTo>
                  <a:lnTo>
                    <a:pt x="1433322" y="514349"/>
                  </a:lnTo>
                  <a:lnTo>
                    <a:pt x="1451610" y="512825"/>
                  </a:lnTo>
                  <a:lnTo>
                    <a:pt x="1478096" y="502353"/>
                  </a:lnTo>
                  <a:lnTo>
                    <a:pt x="1499306" y="484979"/>
                  </a:lnTo>
                  <a:lnTo>
                    <a:pt x="1512570" y="464424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074161" y="4049521"/>
            <a:ext cx="1210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/dev/sda1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33950" y="3953255"/>
            <a:ext cx="1522730" cy="514350"/>
            <a:chOff x="4933950" y="3953255"/>
            <a:chExt cx="1522730" cy="51435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9372" y="4462272"/>
              <a:ext cx="1348671" cy="7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3950" y="3953255"/>
              <a:ext cx="1522476" cy="50977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33950" y="3953255"/>
              <a:ext cx="1522730" cy="514350"/>
            </a:xfrm>
            <a:custGeom>
              <a:avLst/>
              <a:gdLst/>
              <a:ahLst/>
              <a:cxnLst/>
              <a:rect l="l" t="t" r="r" b="b"/>
              <a:pathLst>
                <a:path w="1522729" h="514350">
                  <a:moveTo>
                    <a:pt x="1522476" y="434339"/>
                  </a:moveTo>
                  <a:lnTo>
                    <a:pt x="1522476" y="79247"/>
                  </a:lnTo>
                  <a:lnTo>
                    <a:pt x="1520952" y="70865"/>
                  </a:lnTo>
                  <a:lnTo>
                    <a:pt x="1493248" y="22674"/>
                  </a:lnTo>
                  <a:lnTo>
                    <a:pt x="1442466" y="761"/>
                  </a:lnTo>
                  <a:lnTo>
                    <a:pt x="1434084" y="0"/>
                  </a:lnTo>
                  <a:lnTo>
                    <a:pt x="89154" y="0"/>
                  </a:lnTo>
                  <a:lnTo>
                    <a:pt x="36509" y="17245"/>
                  </a:lnTo>
                  <a:lnTo>
                    <a:pt x="4571" y="62483"/>
                  </a:lnTo>
                  <a:lnTo>
                    <a:pt x="0" y="89153"/>
                  </a:lnTo>
                  <a:lnTo>
                    <a:pt x="0" y="425957"/>
                  </a:lnTo>
                  <a:lnTo>
                    <a:pt x="9906" y="464688"/>
                  </a:lnTo>
                  <a:lnTo>
                    <a:pt x="9906" y="89153"/>
                  </a:lnTo>
                  <a:lnTo>
                    <a:pt x="11429" y="72389"/>
                  </a:lnTo>
                  <a:lnTo>
                    <a:pt x="30882" y="35269"/>
                  </a:lnTo>
                  <a:lnTo>
                    <a:pt x="69932" y="12077"/>
                  </a:lnTo>
                  <a:lnTo>
                    <a:pt x="1434084" y="9143"/>
                  </a:lnTo>
                  <a:lnTo>
                    <a:pt x="1442466" y="9905"/>
                  </a:lnTo>
                  <a:lnTo>
                    <a:pt x="1492858" y="35690"/>
                  </a:lnTo>
                  <a:lnTo>
                    <a:pt x="1512570" y="80771"/>
                  </a:lnTo>
                  <a:lnTo>
                    <a:pt x="1513332" y="89153"/>
                  </a:lnTo>
                  <a:lnTo>
                    <a:pt x="1513332" y="464095"/>
                  </a:lnTo>
                  <a:lnTo>
                    <a:pt x="1514856" y="461735"/>
                  </a:lnTo>
                  <a:lnTo>
                    <a:pt x="1522476" y="434339"/>
                  </a:lnTo>
                  <a:close/>
                </a:path>
                <a:path w="1522729" h="514350">
                  <a:moveTo>
                    <a:pt x="1513332" y="464095"/>
                  </a:moveTo>
                  <a:lnTo>
                    <a:pt x="1513332" y="425195"/>
                  </a:lnTo>
                  <a:lnTo>
                    <a:pt x="1511808" y="441959"/>
                  </a:lnTo>
                  <a:lnTo>
                    <a:pt x="1502304" y="465746"/>
                  </a:lnTo>
                  <a:lnTo>
                    <a:pt x="1486919" y="484574"/>
                  </a:lnTo>
                  <a:lnTo>
                    <a:pt x="1466452" y="497716"/>
                  </a:lnTo>
                  <a:lnTo>
                    <a:pt x="1441704" y="504443"/>
                  </a:lnTo>
                  <a:lnTo>
                    <a:pt x="89154" y="504443"/>
                  </a:lnTo>
                  <a:lnTo>
                    <a:pt x="64218" y="500890"/>
                  </a:lnTo>
                  <a:lnTo>
                    <a:pt x="24449" y="471309"/>
                  </a:lnTo>
                  <a:lnTo>
                    <a:pt x="9906" y="433577"/>
                  </a:lnTo>
                  <a:lnTo>
                    <a:pt x="9906" y="464688"/>
                  </a:lnTo>
                  <a:lnTo>
                    <a:pt x="39624" y="499109"/>
                  </a:lnTo>
                  <a:lnTo>
                    <a:pt x="77365" y="513408"/>
                  </a:lnTo>
                  <a:lnTo>
                    <a:pt x="89154" y="514349"/>
                  </a:lnTo>
                  <a:lnTo>
                    <a:pt x="1434084" y="514349"/>
                  </a:lnTo>
                  <a:lnTo>
                    <a:pt x="1452372" y="512825"/>
                  </a:lnTo>
                  <a:lnTo>
                    <a:pt x="1478758" y="502296"/>
                  </a:lnTo>
                  <a:lnTo>
                    <a:pt x="1499935" y="484827"/>
                  </a:lnTo>
                  <a:lnTo>
                    <a:pt x="1513332" y="464095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065267" y="4049521"/>
            <a:ext cx="1258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/dev/sda2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527035" y="3953255"/>
            <a:ext cx="1522095" cy="514350"/>
            <a:chOff x="7527035" y="3953255"/>
            <a:chExt cx="1522095" cy="514350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1696" y="4462272"/>
              <a:ext cx="1348671" cy="76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7035" y="3953255"/>
              <a:ext cx="1521714" cy="50977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527035" y="3953255"/>
              <a:ext cx="1522095" cy="514350"/>
            </a:xfrm>
            <a:custGeom>
              <a:avLst/>
              <a:gdLst/>
              <a:ahLst/>
              <a:cxnLst/>
              <a:rect l="l" t="t" r="r" b="b"/>
              <a:pathLst>
                <a:path w="1522095" h="514350">
                  <a:moveTo>
                    <a:pt x="1521714" y="434339"/>
                  </a:moveTo>
                  <a:lnTo>
                    <a:pt x="1521714" y="79247"/>
                  </a:lnTo>
                  <a:lnTo>
                    <a:pt x="1520190" y="70865"/>
                  </a:lnTo>
                  <a:lnTo>
                    <a:pt x="1492486" y="22674"/>
                  </a:lnTo>
                  <a:lnTo>
                    <a:pt x="1441704" y="761"/>
                  </a:lnTo>
                  <a:lnTo>
                    <a:pt x="1433322" y="0"/>
                  </a:lnTo>
                  <a:lnTo>
                    <a:pt x="88392" y="0"/>
                  </a:lnTo>
                  <a:lnTo>
                    <a:pt x="35756" y="17283"/>
                  </a:lnTo>
                  <a:lnTo>
                    <a:pt x="3809" y="62483"/>
                  </a:lnTo>
                  <a:lnTo>
                    <a:pt x="0" y="80009"/>
                  </a:lnTo>
                  <a:lnTo>
                    <a:pt x="0" y="435101"/>
                  </a:lnTo>
                  <a:lnTo>
                    <a:pt x="1524" y="443483"/>
                  </a:lnTo>
                  <a:lnTo>
                    <a:pt x="3810" y="451865"/>
                  </a:lnTo>
                  <a:lnTo>
                    <a:pt x="6858" y="460247"/>
                  </a:lnTo>
                  <a:lnTo>
                    <a:pt x="9144" y="464688"/>
                  </a:lnTo>
                  <a:lnTo>
                    <a:pt x="9144" y="89153"/>
                  </a:lnTo>
                  <a:lnTo>
                    <a:pt x="10667" y="72389"/>
                  </a:lnTo>
                  <a:lnTo>
                    <a:pt x="30120" y="35269"/>
                  </a:lnTo>
                  <a:lnTo>
                    <a:pt x="69561" y="12053"/>
                  </a:lnTo>
                  <a:lnTo>
                    <a:pt x="1433322" y="9143"/>
                  </a:lnTo>
                  <a:lnTo>
                    <a:pt x="1441704" y="9905"/>
                  </a:lnTo>
                  <a:lnTo>
                    <a:pt x="1492096" y="35690"/>
                  </a:lnTo>
                  <a:lnTo>
                    <a:pt x="1511808" y="80771"/>
                  </a:lnTo>
                  <a:lnTo>
                    <a:pt x="1512570" y="89153"/>
                  </a:lnTo>
                  <a:lnTo>
                    <a:pt x="1512570" y="464271"/>
                  </a:lnTo>
                  <a:lnTo>
                    <a:pt x="1514448" y="461389"/>
                  </a:lnTo>
                  <a:lnTo>
                    <a:pt x="1521714" y="434339"/>
                  </a:lnTo>
                  <a:close/>
                </a:path>
                <a:path w="1522095" h="514350">
                  <a:moveTo>
                    <a:pt x="1512570" y="464271"/>
                  </a:moveTo>
                  <a:lnTo>
                    <a:pt x="1512570" y="425195"/>
                  </a:lnTo>
                  <a:lnTo>
                    <a:pt x="1511046" y="441959"/>
                  </a:lnTo>
                  <a:lnTo>
                    <a:pt x="1501594" y="465665"/>
                  </a:lnTo>
                  <a:lnTo>
                    <a:pt x="1486133" y="484570"/>
                  </a:lnTo>
                  <a:lnTo>
                    <a:pt x="1465602" y="497790"/>
                  </a:lnTo>
                  <a:lnTo>
                    <a:pt x="1440942" y="504443"/>
                  </a:lnTo>
                  <a:lnTo>
                    <a:pt x="88392" y="504443"/>
                  </a:lnTo>
                  <a:lnTo>
                    <a:pt x="63456" y="500890"/>
                  </a:lnTo>
                  <a:lnTo>
                    <a:pt x="23687" y="471309"/>
                  </a:lnTo>
                  <a:lnTo>
                    <a:pt x="9144" y="425195"/>
                  </a:lnTo>
                  <a:lnTo>
                    <a:pt x="9144" y="464688"/>
                  </a:lnTo>
                  <a:lnTo>
                    <a:pt x="38862" y="499109"/>
                  </a:lnTo>
                  <a:lnTo>
                    <a:pt x="76603" y="513408"/>
                  </a:lnTo>
                  <a:lnTo>
                    <a:pt x="88392" y="514349"/>
                  </a:lnTo>
                  <a:lnTo>
                    <a:pt x="1433322" y="514349"/>
                  </a:lnTo>
                  <a:lnTo>
                    <a:pt x="1451610" y="512825"/>
                  </a:lnTo>
                  <a:lnTo>
                    <a:pt x="1477685" y="502586"/>
                  </a:lnTo>
                  <a:lnTo>
                    <a:pt x="1499201" y="484789"/>
                  </a:lnTo>
                  <a:lnTo>
                    <a:pt x="1512570" y="464271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7672069" y="4049521"/>
            <a:ext cx="1231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/dev/sdb1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77083" y="4961382"/>
            <a:ext cx="4113529" cy="586105"/>
            <a:chOff x="2577083" y="4961382"/>
            <a:chExt cx="4113529" cy="586105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3865" y="5541265"/>
              <a:ext cx="3915159" cy="7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77083" y="4961382"/>
              <a:ext cx="4113275" cy="58064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577083" y="4961382"/>
              <a:ext cx="4113529" cy="586105"/>
            </a:xfrm>
            <a:custGeom>
              <a:avLst/>
              <a:gdLst/>
              <a:ahLst/>
              <a:cxnLst/>
              <a:rect l="l" t="t" r="r" b="b"/>
              <a:pathLst>
                <a:path w="4113529" h="586104">
                  <a:moveTo>
                    <a:pt x="4113276" y="484631"/>
                  </a:moveTo>
                  <a:lnTo>
                    <a:pt x="4113276" y="100583"/>
                  </a:lnTo>
                  <a:lnTo>
                    <a:pt x="4112514" y="89915"/>
                  </a:lnTo>
                  <a:lnTo>
                    <a:pt x="4099562" y="50203"/>
                  </a:lnTo>
                  <a:lnTo>
                    <a:pt x="4053548" y="8822"/>
                  </a:lnTo>
                  <a:lnTo>
                    <a:pt x="4012691" y="54"/>
                  </a:lnTo>
                  <a:lnTo>
                    <a:pt x="100583" y="0"/>
                  </a:lnTo>
                  <a:lnTo>
                    <a:pt x="69092" y="4984"/>
                  </a:lnTo>
                  <a:lnTo>
                    <a:pt x="18425" y="42171"/>
                  </a:lnTo>
                  <a:lnTo>
                    <a:pt x="1523" y="80772"/>
                  </a:lnTo>
                  <a:lnTo>
                    <a:pt x="0" y="90678"/>
                  </a:lnTo>
                  <a:lnTo>
                    <a:pt x="0" y="495300"/>
                  </a:lnTo>
                  <a:lnTo>
                    <a:pt x="1524" y="505206"/>
                  </a:lnTo>
                  <a:lnTo>
                    <a:pt x="4572" y="515112"/>
                  </a:lnTo>
                  <a:lnTo>
                    <a:pt x="7620" y="524256"/>
                  </a:lnTo>
                  <a:lnTo>
                    <a:pt x="9144" y="527313"/>
                  </a:lnTo>
                  <a:lnTo>
                    <a:pt x="9144" y="100584"/>
                  </a:lnTo>
                  <a:lnTo>
                    <a:pt x="9906" y="91440"/>
                  </a:lnTo>
                  <a:lnTo>
                    <a:pt x="21701" y="55124"/>
                  </a:lnTo>
                  <a:lnTo>
                    <a:pt x="49529" y="25146"/>
                  </a:lnTo>
                  <a:lnTo>
                    <a:pt x="89105" y="10201"/>
                  </a:lnTo>
                  <a:lnTo>
                    <a:pt x="100584" y="9144"/>
                  </a:lnTo>
                  <a:lnTo>
                    <a:pt x="4012691" y="9202"/>
                  </a:lnTo>
                  <a:lnTo>
                    <a:pt x="4057896" y="21638"/>
                  </a:lnTo>
                  <a:lnTo>
                    <a:pt x="4095827" y="63657"/>
                  </a:lnTo>
                  <a:lnTo>
                    <a:pt x="4103370" y="91439"/>
                  </a:lnTo>
                  <a:lnTo>
                    <a:pt x="4103370" y="527369"/>
                  </a:lnTo>
                  <a:lnTo>
                    <a:pt x="4104168" y="526143"/>
                  </a:lnTo>
                  <a:lnTo>
                    <a:pt x="4112514" y="495299"/>
                  </a:lnTo>
                  <a:lnTo>
                    <a:pt x="4113276" y="484631"/>
                  </a:lnTo>
                  <a:close/>
                </a:path>
                <a:path w="4113529" h="586104">
                  <a:moveTo>
                    <a:pt x="4103370" y="527369"/>
                  </a:moveTo>
                  <a:lnTo>
                    <a:pt x="4103370" y="494538"/>
                  </a:lnTo>
                  <a:lnTo>
                    <a:pt x="4101846" y="503681"/>
                  </a:lnTo>
                  <a:lnTo>
                    <a:pt x="4091443" y="530853"/>
                  </a:lnTo>
                  <a:lnTo>
                    <a:pt x="4073175" y="552950"/>
                  </a:lnTo>
                  <a:lnTo>
                    <a:pt x="4049050" y="568509"/>
                  </a:lnTo>
                  <a:lnTo>
                    <a:pt x="4021074" y="576071"/>
                  </a:lnTo>
                  <a:lnTo>
                    <a:pt x="100584" y="576072"/>
                  </a:lnTo>
                  <a:lnTo>
                    <a:pt x="72187" y="571987"/>
                  </a:lnTo>
                  <a:lnTo>
                    <a:pt x="26110" y="537958"/>
                  </a:lnTo>
                  <a:lnTo>
                    <a:pt x="9906" y="493776"/>
                  </a:lnTo>
                  <a:lnTo>
                    <a:pt x="9144" y="484632"/>
                  </a:lnTo>
                  <a:lnTo>
                    <a:pt x="9144" y="527313"/>
                  </a:lnTo>
                  <a:lnTo>
                    <a:pt x="36576" y="563118"/>
                  </a:lnTo>
                  <a:lnTo>
                    <a:pt x="75795" y="582644"/>
                  </a:lnTo>
                  <a:lnTo>
                    <a:pt x="100584" y="585978"/>
                  </a:lnTo>
                  <a:lnTo>
                    <a:pt x="4012691" y="585977"/>
                  </a:lnTo>
                  <a:lnTo>
                    <a:pt x="4022598" y="585215"/>
                  </a:lnTo>
                  <a:lnTo>
                    <a:pt x="4032504" y="583691"/>
                  </a:lnTo>
                  <a:lnTo>
                    <a:pt x="4062473" y="572529"/>
                  </a:lnTo>
                  <a:lnTo>
                    <a:pt x="4086925" y="552616"/>
                  </a:lnTo>
                  <a:lnTo>
                    <a:pt x="4103370" y="527369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347720" y="5093461"/>
            <a:ext cx="2570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Hard</a:t>
            </a:r>
            <a:r>
              <a:rPr sz="18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disk</a:t>
            </a:r>
            <a:r>
              <a:rPr sz="18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18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(/dev/sda)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969252" y="4961382"/>
            <a:ext cx="2242185" cy="586105"/>
            <a:chOff x="6969252" y="4961382"/>
            <a:chExt cx="2242185" cy="586105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66802" y="5541266"/>
              <a:ext cx="2043690" cy="75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9252" y="4961382"/>
              <a:ext cx="2241804" cy="5806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969252" y="4961382"/>
              <a:ext cx="2242185" cy="586105"/>
            </a:xfrm>
            <a:custGeom>
              <a:avLst/>
              <a:gdLst/>
              <a:ahLst/>
              <a:cxnLst/>
              <a:rect l="l" t="t" r="r" b="b"/>
              <a:pathLst>
                <a:path w="2242184" h="586104">
                  <a:moveTo>
                    <a:pt x="2241804" y="484632"/>
                  </a:moveTo>
                  <a:lnTo>
                    <a:pt x="2241804" y="100584"/>
                  </a:lnTo>
                  <a:lnTo>
                    <a:pt x="2241042" y="89916"/>
                  </a:lnTo>
                  <a:lnTo>
                    <a:pt x="2228332" y="50293"/>
                  </a:lnTo>
                  <a:lnTo>
                    <a:pt x="2181900" y="8590"/>
                  </a:lnTo>
                  <a:lnTo>
                    <a:pt x="2141220" y="0"/>
                  </a:lnTo>
                  <a:lnTo>
                    <a:pt x="100583" y="0"/>
                  </a:lnTo>
                  <a:lnTo>
                    <a:pt x="40867" y="19635"/>
                  </a:lnTo>
                  <a:lnTo>
                    <a:pt x="4571" y="70866"/>
                  </a:lnTo>
                  <a:lnTo>
                    <a:pt x="0" y="100584"/>
                  </a:lnTo>
                  <a:lnTo>
                    <a:pt x="0" y="485394"/>
                  </a:lnTo>
                  <a:lnTo>
                    <a:pt x="8382" y="524256"/>
                  </a:lnTo>
                  <a:lnTo>
                    <a:pt x="9906" y="527743"/>
                  </a:lnTo>
                  <a:lnTo>
                    <a:pt x="9906" y="91440"/>
                  </a:lnTo>
                  <a:lnTo>
                    <a:pt x="11429" y="82296"/>
                  </a:lnTo>
                  <a:lnTo>
                    <a:pt x="27908" y="45786"/>
                  </a:lnTo>
                  <a:lnTo>
                    <a:pt x="57912" y="20574"/>
                  </a:lnTo>
                  <a:lnTo>
                    <a:pt x="100584" y="9215"/>
                  </a:lnTo>
                  <a:lnTo>
                    <a:pt x="2141220" y="9144"/>
                  </a:lnTo>
                  <a:lnTo>
                    <a:pt x="2150364" y="9906"/>
                  </a:lnTo>
                  <a:lnTo>
                    <a:pt x="2186760" y="21702"/>
                  </a:lnTo>
                  <a:lnTo>
                    <a:pt x="2224148" y="63293"/>
                  </a:lnTo>
                  <a:lnTo>
                    <a:pt x="2231898" y="91440"/>
                  </a:lnTo>
                  <a:lnTo>
                    <a:pt x="2231898" y="527854"/>
                  </a:lnTo>
                  <a:lnTo>
                    <a:pt x="2233043" y="526102"/>
                  </a:lnTo>
                  <a:lnTo>
                    <a:pt x="2241042" y="495300"/>
                  </a:lnTo>
                  <a:lnTo>
                    <a:pt x="2241804" y="484632"/>
                  </a:lnTo>
                  <a:close/>
                </a:path>
                <a:path w="2242184" h="586104">
                  <a:moveTo>
                    <a:pt x="2231898" y="527854"/>
                  </a:moveTo>
                  <a:lnTo>
                    <a:pt x="2231898" y="494538"/>
                  </a:lnTo>
                  <a:lnTo>
                    <a:pt x="2230374" y="503682"/>
                  </a:lnTo>
                  <a:lnTo>
                    <a:pt x="2220176" y="530578"/>
                  </a:lnTo>
                  <a:lnTo>
                    <a:pt x="2202056" y="552740"/>
                  </a:lnTo>
                  <a:lnTo>
                    <a:pt x="2178092" y="568470"/>
                  </a:lnTo>
                  <a:lnTo>
                    <a:pt x="2151126" y="575863"/>
                  </a:lnTo>
                  <a:lnTo>
                    <a:pt x="100584" y="575964"/>
                  </a:lnTo>
                  <a:lnTo>
                    <a:pt x="72376" y="571973"/>
                  </a:lnTo>
                  <a:lnTo>
                    <a:pt x="26897" y="538158"/>
                  </a:lnTo>
                  <a:lnTo>
                    <a:pt x="11430" y="502920"/>
                  </a:lnTo>
                  <a:lnTo>
                    <a:pt x="9906" y="493776"/>
                  </a:lnTo>
                  <a:lnTo>
                    <a:pt x="9906" y="527743"/>
                  </a:lnTo>
                  <a:lnTo>
                    <a:pt x="37338" y="563118"/>
                  </a:lnTo>
                  <a:lnTo>
                    <a:pt x="76604" y="582753"/>
                  </a:lnTo>
                  <a:lnTo>
                    <a:pt x="2141220" y="585978"/>
                  </a:lnTo>
                  <a:lnTo>
                    <a:pt x="2151888" y="585216"/>
                  </a:lnTo>
                  <a:lnTo>
                    <a:pt x="2161794" y="583692"/>
                  </a:lnTo>
                  <a:lnTo>
                    <a:pt x="2191444" y="572220"/>
                  </a:lnTo>
                  <a:lnTo>
                    <a:pt x="2215853" y="552383"/>
                  </a:lnTo>
                  <a:lnTo>
                    <a:pt x="2231898" y="527854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7436611" y="4956302"/>
            <a:ext cx="1306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 marR="5080" indent="-5715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Hard</a:t>
            </a:r>
            <a:r>
              <a:rPr sz="18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disk</a:t>
            </a:r>
            <a:r>
              <a:rPr sz="18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  </a:t>
            </a:r>
            <a:r>
              <a:rPr sz="18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(/dev/sdb)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9688" y="2905005"/>
            <a:ext cx="1119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marR="5080" indent="-2984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Filesystem  layer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7280" y="3901701"/>
            <a:ext cx="142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Partition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90069" y="4992878"/>
            <a:ext cx="8775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marR="5080" indent="-1778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Physical  layer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570988" y="4455413"/>
            <a:ext cx="4126229" cy="588645"/>
          </a:xfrm>
          <a:custGeom>
            <a:avLst/>
            <a:gdLst/>
            <a:ahLst/>
            <a:cxnLst/>
            <a:rect l="l" t="t" r="r" b="b"/>
            <a:pathLst>
              <a:path w="4126229" h="588645">
                <a:moveTo>
                  <a:pt x="362712" y="14478"/>
                </a:moveTo>
                <a:lnTo>
                  <a:pt x="341376" y="0"/>
                </a:lnTo>
                <a:lnTo>
                  <a:pt x="0" y="503682"/>
                </a:lnTo>
                <a:lnTo>
                  <a:pt x="21336" y="517398"/>
                </a:lnTo>
                <a:lnTo>
                  <a:pt x="362712" y="14478"/>
                </a:lnTo>
                <a:close/>
              </a:path>
              <a:path w="4126229" h="588645">
                <a:moveTo>
                  <a:pt x="2378964" y="13716"/>
                </a:moveTo>
                <a:lnTo>
                  <a:pt x="2356866" y="762"/>
                </a:lnTo>
                <a:lnTo>
                  <a:pt x="2065540" y="482168"/>
                </a:lnTo>
                <a:lnTo>
                  <a:pt x="1876806" y="3048"/>
                </a:lnTo>
                <a:lnTo>
                  <a:pt x="1853184" y="12192"/>
                </a:lnTo>
                <a:lnTo>
                  <a:pt x="2051304" y="515112"/>
                </a:lnTo>
                <a:lnTo>
                  <a:pt x="2062721" y="510692"/>
                </a:lnTo>
                <a:lnTo>
                  <a:pt x="2074164" y="517398"/>
                </a:lnTo>
                <a:lnTo>
                  <a:pt x="2378964" y="13716"/>
                </a:lnTo>
                <a:close/>
              </a:path>
              <a:path w="4126229" h="588645">
                <a:moveTo>
                  <a:pt x="4126230" y="579120"/>
                </a:moveTo>
                <a:lnTo>
                  <a:pt x="3893058" y="2286"/>
                </a:lnTo>
                <a:lnTo>
                  <a:pt x="3869436" y="12192"/>
                </a:lnTo>
                <a:lnTo>
                  <a:pt x="4102608" y="588264"/>
                </a:lnTo>
                <a:lnTo>
                  <a:pt x="4126230" y="579120"/>
                </a:lnTo>
                <a:close/>
              </a:path>
            </a:pathLst>
          </a:custGeom>
          <a:solidFill>
            <a:srgbClr val="0032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65442" y="4453889"/>
            <a:ext cx="575310" cy="594360"/>
          </a:xfrm>
          <a:custGeom>
            <a:avLst/>
            <a:gdLst/>
            <a:ahLst/>
            <a:cxnLst/>
            <a:rect l="l" t="t" r="r" b="b"/>
            <a:pathLst>
              <a:path w="575309" h="594360">
                <a:moveTo>
                  <a:pt x="575310" y="17526"/>
                </a:moveTo>
                <a:lnTo>
                  <a:pt x="557022" y="0"/>
                </a:lnTo>
                <a:lnTo>
                  <a:pt x="0" y="576072"/>
                </a:lnTo>
                <a:lnTo>
                  <a:pt x="18288" y="594360"/>
                </a:lnTo>
                <a:lnTo>
                  <a:pt x="575310" y="17526"/>
                </a:lnTo>
                <a:close/>
              </a:path>
            </a:pathLst>
          </a:custGeom>
          <a:solidFill>
            <a:srgbClr val="0032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031986" y="4459223"/>
            <a:ext cx="186690" cy="582930"/>
          </a:xfrm>
          <a:custGeom>
            <a:avLst/>
            <a:gdLst/>
            <a:ahLst/>
            <a:cxnLst/>
            <a:rect l="l" t="t" r="r" b="b"/>
            <a:pathLst>
              <a:path w="186690" h="582929">
                <a:moveTo>
                  <a:pt x="186690" y="576072"/>
                </a:moveTo>
                <a:lnTo>
                  <a:pt x="24384" y="0"/>
                </a:lnTo>
                <a:lnTo>
                  <a:pt x="0" y="6858"/>
                </a:lnTo>
                <a:lnTo>
                  <a:pt x="162306" y="582930"/>
                </a:lnTo>
                <a:lnTo>
                  <a:pt x="186690" y="576072"/>
                </a:lnTo>
                <a:close/>
              </a:path>
            </a:pathLst>
          </a:custGeom>
          <a:solidFill>
            <a:srgbClr val="0032C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41548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Disk</a:t>
            </a:r>
            <a:r>
              <a:rPr spc="-35" dirty="0"/>
              <a:t> </a:t>
            </a:r>
            <a:r>
              <a:rPr dirty="0"/>
              <a:t>devices</a:t>
            </a:r>
            <a:r>
              <a:rPr spc="-3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Linux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038"/>
            <a:ext cx="6771640" cy="401955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/dev/sda</a:t>
            </a:r>
            <a:r>
              <a:rPr sz="2400" i="1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etc.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sda: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registered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sda1: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sda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ts val="2590"/>
              </a:lnSpc>
              <a:spcBef>
                <a:spcPts val="6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 names are assigned in sequence as the kernel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enumerates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interfaces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80975" indent="-342900">
              <a:lnSpc>
                <a:spcPts val="2590"/>
              </a:lnSpc>
              <a:spcBef>
                <a:spcPts val="5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Subdirectories</a:t>
            </a:r>
            <a:r>
              <a:rPr sz="24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under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/dev/disk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various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stable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manufacturer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448945" indent="-342900">
              <a:lnSpc>
                <a:spcPts val="259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parted –l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lists the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sizes,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 tables, model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numbers,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manufacturers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6973570" cy="320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 OS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naming conventions for device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Solaris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/dev/dsk/cWtXdYsZ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2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SCSI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target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00" spc="-1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SCSI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unit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(almost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0)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something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/dev/dsk/c2t1d0s1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9200" y="1028700"/>
            <a:ext cx="7620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2579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Root</a:t>
            </a:r>
            <a:r>
              <a:rPr spc="-90" dirty="0"/>
              <a:t> </a:t>
            </a:r>
            <a:r>
              <a:rPr dirty="0"/>
              <a:t>partition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169150" cy="280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4165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root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includes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local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host’s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configuration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Everything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bring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single-user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mode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part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root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6637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Various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subdirectories 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(/var, /usr,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/tmp, /home) may be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broken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out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own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least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swap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area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597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Disks</a:t>
            </a:r>
            <a:r>
              <a:rPr spc="-2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remember</a:t>
            </a:r>
            <a:r>
              <a:rPr spc="-1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dirty="0"/>
              <a:t>diagram?</a:t>
            </a:r>
            <a:endParaRPr dirty="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4359" y="2181556"/>
            <a:ext cx="6363788" cy="39908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007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Some</a:t>
            </a:r>
            <a:r>
              <a:rPr spc="-40" dirty="0"/>
              <a:t> </a:t>
            </a:r>
            <a:r>
              <a:rPr dirty="0"/>
              <a:t>general</a:t>
            </a:r>
            <a:r>
              <a:rPr spc="-30" dirty="0"/>
              <a:t> </a:t>
            </a:r>
            <a:r>
              <a:rPr dirty="0"/>
              <a:t>partitioning</a:t>
            </a:r>
            <a:r>
              <a:rPr spc="-30" dirty="0"/>
              <a:t> </a:t>
            </a:r>
            <a:r>
              <a:rPr dirty="0"/>
              <a:t>points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836"/>
            <a:ext cx="6873240" cy="37566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backup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root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boot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8605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/tmp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limit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temporary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finite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size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It’s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good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idea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/var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0668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Pu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users’</a:t>
            </a:r>
            <a:r>
              <a:rPr sz="2400" spc="-1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directories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 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  volume.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Split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swap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space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among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905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Backups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simplified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entire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fit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piece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media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366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Linux</a:t>
            </a:r>
            <a:r>
              <a:rPr spc="-95" dirty="0"/>
              <a:t> </a:t>
            </a:r>
            <a:r>
              <a:rPr dirty="0"/>
              <a:t>partitioning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204709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4744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fdisk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 is a basic command-line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partitioning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tool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 is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 designed for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large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parted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 is a fancier command-line tool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move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resize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addition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simply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 deleting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68834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GUI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version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parted</a:t>
            </a:r>
            <a:r>
              <a:rPr sz="2400" i="1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gparted</a:t>
            </a:r>
            <a:r>
              <a:rPr sz="2400" i="1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lets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specify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cfdisk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9200" y="1028700"/>
            <a:ext cx="7620000" cy="5715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92072" y="6924547"/>
            <a:ext cx="551815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10" dirty="0">
                <a:solidFill>
                  <a:srgbClr val="898989"/>
                </a:solidFill>
                <a:latin typeface="Arial MT"/>
                <a:cs typeface="Arial MT"/>
              </a:rPr>
              <a:t>Document</a:t>
            </a:r>
            <a:r>
              <a:rPr sz="650" spc="-20" dirty="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sz="650" spc="-5" dirty="0">
                <a:solidFill>
                  <a:srgbClr val="898989"/>
                </a:solidFill>
                <a:latin typeface="Arial MT"/>
                <a:cs typeface="Arial MT"/>
              </a:rPr>
              <a:t>title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6928356"/>
            <a:ext cx="111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898989"/>
                </a:solidFill>
                <a:latin typeface="Arial MT"/>
                <a:cs typeface="Arial MT"/>
              </a:rPr>
              <a:t>22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713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</a:t>
            </a:r>
            <a:r>
              <a:rPr spc="-15" dirty="0"/>
              <a:t> </a:t>
            </a:r>
            <a:r>
              <a:rPr dirty="0"/>
              <a:t>just</a:t>
            </a:r>
            <a:r>
              <a:rPr spc="-10" dirty="0"/>
              <a:t> </a:t>
            </a:r>
            <a:r>
              <a:rPr spc="-5" dirty="0"/>
              <a:t>want</a:t>
            </a:r>
            <a:r>
              <a:rPr spc="-1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add</a:t>
            </a:r>
            <a:r>
              <a:rPr spc="-1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disk</a:t>
            </a:r>
            <a:r>
              <a:rPr spc="-10" dirty="0"/>
              <a:t> </a:t>
            </a:r>
            <a:r>
              <a:rPr spc="-5" dirty="0"/>
              <a:t>(Linux</a:t>
            </a:r>
            <a:r>
              <a:rPr spc="-10" dirty="0"/>
              <a:t> </a:t>
            </a:r>
            <a:r>
              <a:rPr dirty="0"/>
              <a:t>recipe)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836"/>
            <a:ext cx="7070725" cy="41249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Attach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reboot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ts val="2590"/>
              </a:lnSpc>
              <a:spcBef>
                <a:spcPts val="6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sudo</a:t>
            </a:r>
            <a:r>
              <a:rPr sz="24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fdisk</a:t>
            </a:r>
            <a:r>
              <a:rPr sz="24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–l</a:t>
            </a:r>
            <a:r>
              <a:rPr sz="24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system’s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identify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ts val="2735"/>
              </a:lnSpc>
              <a:spcBef>
                <a:spcPts val="2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fdisk</a:t>
            </a:r>
            <a:r>
              <a:rPr sz="2400" i="1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(you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>
              <a:lnSpc>
                <a:spcPts val="2735"/>
              </a:lnSpc>
            </a:pP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parted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ts val="2735"/>
              </a:lnSpc>
              <a:spcBef>
                <a:spcPts val="2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Format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newly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mkfs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>
              <a:lnSpc>
                <a:spcPts val="2735"/>
              </a:lnSpc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command,</a:t>
            </a:r>
            <a:r>
              <a:rPr sz="24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e.g.,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69900">
              <a:lnSpc>
                <a:spcPct val="100000"/>
              </a:lnSpc>
              <a:spcBef>
                <a:spcPts val="275"/>
              </a:spcBef>
              <a:tabLst>
                <a:tab pos="755015" algn="l"/>
              </a:tabLst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mkfs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–t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ext4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/dev/sda4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(need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point)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93725" indent="-342900">
              <a:lnSpc>
                <a:spcPts val="2590"/>
              </a:lnSpc>
              <a:spcBef>
                <a:spcPts val="6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options by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editing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/etc/fstab (mount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startup)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15" dirty="0"/>
              <a:t> </a:t>
            </a:r>
            <a:r>
              <a:rPr spc="-5" dirty="0"/>
              <a:t>sample</a:t>
            </a:r>
            <a:r>
              <a:rPr spc="-15" dirty="0"/>
              <a:t> </a:t>
            </a:r>
            <a:r>
              <a:rPr spc="-5" dirty="0"/>
              <a:t>filesystem </a:t>
            </a:r>
            <a:r>
              <a:rPr dirty="0"/>
              <a:t>in</a:t>
            </a:r>
            <a:r>
              <a:rPr spc="-10" dirty="0"/>
              <a:t> </a:t>
            </a:r>
            <a:r>
              <a:rPr spc="-5" dirty="0"/>
              <a:t>reference</a:t>
            </a:r>
            <a:r>
              <a:rPr spc="-1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the </a:t>
            </a:r>
            <a:r>
              <a:rPr spc="-885" dirty="0"/>
              <a:t> </a:t>
            </a:r>
            <a:r>
              <a:rPr dirty="0"/>
              <a:t>partitioning</a:t>
            </a:r>
            <a:r>
              <a:rPr spc="-5" dirty="0"/>
              <a:t> scheme </a:t>
            </a:r>
            <a:r>
              <a:rPr dirty="0"/>
              <a:t>on</a:t>
            </a:r>
            <a:r>
              <a:rPr spc="-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disk</a:t>
            </a:r>
            <a:endParaRPr dirty="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7849" y="2347832"/>
            <a:ext cx="6451144" cy="39907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3891" y="6133590"/>
            <a:ext cx="6871334" cy="6629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marR="5080" indent="-343535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Lets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say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/usr/local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full.</a:t>
            </a:r>
            <a:r>
              <a:rPr sz="22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simply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purchase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another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disk,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/usr/local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6672" y="1674876"/>
            <a:ext cx="6920899" cy="4289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26411"/>
            <a:ext cx="7089140" cy="42024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take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options.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order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know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following: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135890" lvl="1" indent="-285750">
              <a:lnSpc>
                <a:spcPts val="238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filesystem’s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(such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partition;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actual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resides).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2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type.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204470" lvl="1" indent="-285750">
              <a:lnSpc>
                <a:spcPts val="2380"/>
              </a:lnSpc>
              <a:spcBef>
                <a:spcPts val="56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mount point —that is, the place in the current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system’s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directory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hierarchy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attached.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885190" indent="-342900">
              <a:lnSpc>
                <a:spcPts val="259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even mount NFS file systems or even FTP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map.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wraith:/open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/mnt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mount_ftp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ftp.uow.edu.au</a:t>
            </a:r>
            <a:r>
              <a:rPr sz="22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/mnt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219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Mounting</a:t>
            </a:r>
            <a:r>
              <a:rPr spc="-20" dirty="0"/>
              <a:t> </a:t>
            </a:r>
            <a:r>
              <a:rPr spc="-5" dirty="0"/>
              <a:t>files</a:t>
            </a:r>
            <a:r>
              <a:rPr spc="-20" dirty="0"/>
              <a:t> </a:t>
            </a:r>
            <a:r>
              <a:rPr spc="-5" dirty="0"/>
              <a:t>systems</a:t>
            </a:r>
            <a:r>
              <a:rPr spc="-20" dirty="0"/>
              <a:t> </a:t>
            </a:r>
            <a:r>
              <a:rPr spc="-5" dirty="0"/>
              <a:t>on</a:t>
            </a:r>
            <a:r>
              <a:rPr spc="-20" dirty="0"/>
              <a:t> </a:t>
            </a:r>
            <a:r>
              <a:rPr spc="-5" dirty="0"/>
              <a:t>startup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6828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particular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startup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kept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fstab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file: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0330" y="2795572"/>
            <a:ext cx="1602105" cy="8305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Solaris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BSD/Linux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5914" y="2795572"/>
            <a:ext cx="1471930" cy="8305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/etc/vfstab 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/etc/fstab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" y="3672332"/>
            <a:ext cx="6974840" cy="1599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B223F"/>
              </a:buClr>
              <a:buFont typeface="Arial MT"/>
              <a:buChar char="•"/>
              <a:tabLst>
                <a:tab pos="431165" algn="l"/>
                <a:tab pos="431800" algn="l"/>
              </a:tabLst>
            </a:pPr>
            <a:r>
              <a:rPr dirty="0"/>
              <a:t>	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Building further from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earlier LINUX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partitioning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formatting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exercise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updating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/etc/fstab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31800" indent="-4191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31165" algn="l"/>
                <a:tab pos="4318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/etc/fstab</a:t>
            </a:r>
            <a:r>
              <a:rPr sz="24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file,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enter: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69900">
              <a:lnSpc>
                <a:spcPct val="100000"/>
              </a:lnSpc>
              <a:spcBef>
                <a:spcPts val="535"/>
              </a:spcBef>
              <a:tabLst>
                <a:tab pos="755015" algn="l"/>
              </a:tabLst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$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/etc/fstab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9200" y="1028700"/>
            <a:ext cx="7620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1995286"/>
            <a:ext cx="7190105" cy="39630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Append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fstab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50"/>
              </a:spcBef>
              <a:buFont typeface="Arial MT"/>
              <a:buChar char="–"/>
              <a:tabLst>
                <a:tab pos="755015" algn="l"/>
                <a:tab pos="755650" algn="l"/>
                <a:tab pos="2693670" algn="l"/>
                <a:tab pos="4011295" algn="l"/>
                <a:tab pos="4700905" algn="l"/>
                <a:tab pos="601091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/dev/sdb1	/disk1	ext4	defaults	1</a:t>
            </a:r>
            <a:r>
              <a:rPr sz="20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marR="417195" indent="-343535">
              <a:lnSpc>
                <a:spcPts val="2380"/>
              </a:lnSpc>
              <a:spcBef>
                <a:spcPts val="55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corresponds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filesystem,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broken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six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fields.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marR="335915" lvl="1" indent="-285750">
              <a:lnSpc>
                <a:spcPts val="2160"/>
              </a:lnSpc>
              <a:spcBef>
                <a:spcPts val="4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UUID.</a:t>
            </a:r>
            <a:r>
              <a:rPr sz="2000" spc="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current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Linux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longer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device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 /etc/fstab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preferring the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UUID.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1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Indicates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attach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filesystem</a:t>
            </a:r>
            <a:r>
              <a:rPr sz="20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type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marR="5080" lvl="1" indent="-285750">
              <a:lnSpc>
                <a:spcPts val="2160"/>
              </a:lnSpc>
              <a:spcBef>
                <a:spcPts val="51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Options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 default: This uses 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 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defaults: read-write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mode, enable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 files,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executables, 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setuid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bit,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1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Backup information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 by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dump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integrity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order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6995159" cy="317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9629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typically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surface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defects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resulting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unusable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sectors.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factory,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tested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sectors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identified.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4224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arranges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alternate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sectors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locations.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6769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sectors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reserved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alternate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sectoring.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182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Examples</a:t>
            </a:r>
            <a:endParaRPr dirty="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4342" y="2327129"/>
            <a:ext cx="7315900" cy="10645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2241" y="4392863"/>
            <a:ext cx="7033205" cy="1276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99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Universally</a:t>
            </a:r>
            <a:r>
              <a:rPr spc="-30" dirty="0"/>
              <a:t> </a:t>
            </a:r>
            <a:r>
              <a:rPr spc="-5" dirty="0"/>
              <a:t>Unique</a:t>
            </a:r>
            <a:r>
              <a:rPr spc="-30" dirty="0"/>
              <a:t> </a:t>
            </a:r>
            <a:r>
              <a:rPr dirty="0"/>
              <a:t>Identifier</a:t>
            </a:r>
            <a:r>
              <a:rPr spc="-25" dirty="0"/>
              <a:t> </a:t>
            </a:r>
            <a:r>
              <a:rPr dirty="0"/>
              <a:t>(UUID)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21042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method of mounting filesystems discussed in the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preceding slides depends on device names. 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However,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 names can change because they depend on the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2400" spc="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400" spc="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finds</a:t>
            </a:r>
            <a:r>
              <a:rPr sz="2400" spc="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devices.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solve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this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problem, you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identify and mount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 systems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their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Universally Unique Identifier (UUID),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standard.</a:t>
            </a:r>
            <a:r>
              <a:rPr sz="24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UUID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serial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number,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 each one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should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different. File system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creation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programs like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mke2fs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generate a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UUID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identifier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initializing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structure.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4102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More</a:t>
            </a:r>
            <a:r>
              <a:rPr spc="-3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spc="-5" dirty="0"/>
              <a:t>Options</a:t>
            </a:r>
            <a:r>
              <a:rPr spc="-30" dirty="0"/>
              <a:t> </a:t>
            </a:r>
            <a:r>
              <a:rPr dirty="0"/>
              <a:t>List: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04313"/>
            <a:ext cx="7174230" cy="44145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55600" marR="202565" indent="-343535">
              <a:lnSpc>
                <a:spcPts val="1920"/>
              </a:lnSpc>
              <a:spcBef>
                <a:spcPts val="56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000" b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defaults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uses the mount defaults: read-write mode, enable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 files, executables, the setuid bit, and so on.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000" spc="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when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don’t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give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special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options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 want to fill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fields in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/etc/fstab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3535">
              <a:lnSpc>
                <a:spcPts val="192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000" b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errors</a:t>
            </a:r>
            <a:r>
              <a:rPr sz="2000" b="1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ext2-specific parameter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sets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kernel behavior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system has trouble mounting a filesystem. The default is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normally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errors=continue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000" spc="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meaning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return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keep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running.</a:t>
            </a:r>
            <a:r>
              <a:rPr sz="20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again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read-only mode,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errors=remount-ro .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errors=panic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setting tells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(and your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system) to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halt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there is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problem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 the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marR="166370" indent="-343535">
              <a:lnSpc>
                <a:spcPts val="192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000" b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noauto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option tells a mount -a command to ignore the </a:t>
            </a:r>
            <a:r>
              <a:rPr sz="20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entry.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 this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prevent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boot-time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removable-media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device,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such as a CD-ROM</a:t>
            </a:r>
            <a:r>
              <a:rPr sz="2000" spc="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floppy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marR="341630" indent="-343535">
              <a:lnSpc>
                <a:spcPts val="192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000" b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option allows unprivileged users to run mount on a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particular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entry,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handy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allowing access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CD-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ROM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114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RAID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052309" cy="229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idea is to use a cluster of small disks as a group to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simulate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larger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provide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mechanism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whereby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single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 failure did not result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becoming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unavailable.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143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implementation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predominate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past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things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changing.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114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RAID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125970" cy="3367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improve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across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multiple drives, thus allowing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several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 to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work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simultaneously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supply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absorb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stream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6700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replicate data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across multiple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drives,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decreasing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risk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associated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3435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755015" algn="l"/>
                <a:tab pos="756285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Mirroring: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 are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reproduced “bit-by-bit”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650" marR="27305" indent="-285750">
              <a:lnSpc>
                <a:spcPct val="100000"/>
              </a:lnSpc>
              <a:spcBef>
                <a:spcPts val="520"/>
              </a:spcBef>
              <a:tabLst>
                <a:tab pos="755015" algn="l"/>
              </a:tabLst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 scheme: one of more drives contain an 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error-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correcting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checksum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remaining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2326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RAID</a:t>
            </a:r>
            <a:r>
              <a:rPr spc="-85" dirty="0"/>
              <a:t> </a:t>
            </a:r>
            <a:r>
              <a:rPr dirty="0"/>
              <a:t>levels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836"/>
            <a:ext cx="6718300" cy="39027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(no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mirrored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0+1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(often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called10)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minor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variation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byte/word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4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striping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rotating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6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striping by block with rotating parity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 two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1487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RAID</a:t>
            </a:r>
            <a:r>
              <a:rPr spc="-85" dirty="0"/>
              <a:t> </a:t>
            </a:r>
            <a:r>
              <a:rPr dirty="0"/>
              <a:t>0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13891" y="2062988"/>
            <a:ext cx="77095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configuration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data.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offers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best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fault-tolerance.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6183" y="3087623"/>
            <a:ext cx="3907535" cy="374980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1487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RAID</a:t>
            </a:r>
            <a:r>
              <a:rPr spc="-85" dirty="0"/>
              <a:t> </a:t>
            </a:r>
            <a:r>
              <a:rPr dirty="0"/>
              <a:t>1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13891" y="2007361"/>
            <a:ext cx="7186295" cy="10102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marR="5080" indent="-343535">
              <a:lnSpc>
                <a:spcPts val="1820"/>
              </a:lnSpc>
              <a:spcBef>
                <a:spcPts val="54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Also known as </a:t>
            </a:r>
            <a:r>
              <a:rPr sz="19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 </a:t>
            </a:r>
            <a:r>
              <a:rPr sz="19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mirroring</a:t>
            </a:r>
            <a:r>
              <a:rPr sz="19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configuration consists 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 least </a:t>
            </a:r>
            <a:r>
              <a:rPr sz="19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19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r>
              <a:rPr sz="19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9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duplicate</a:t>
            </a:r>
            <a:r>
              <a:rPr sz="19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9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19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9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data.</a:t>
            </a:r>
            <a:r>
              <a:rPr sz="1900" spc="-6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19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19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striping.</a:t>
            </a:r>
            <a:r>
              <a:rPr sz="19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1900" spc="-459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 is improved 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since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either disk can be read at the 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time.</a:t>
            </a:r>
            <a:r>
              <a:rPr sz="19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 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19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9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19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9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 single disk</a:t>
            </a:r>
            <a:r>
              <a:rPr sz="19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storage.</a:t>
            </a:r>
            <a:endParaRPr sz="19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32988" y="3162300"/>
            <a:ext cx="3392423" cy="338861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858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Neste</a:t>
            </a:r>
            <a:r>
              <a:rPr dirty="0"/>
              <a:t>d</a:t>
            </a:r>
            <a:r>
              <a:rPr spc="10" dirty="0"/>
              <a:t> </a:t>
            </a:r>
            <a:r>
              <a:rPr spc="-5" dirty="0"/>
              <a:t>RAI</a:t>
            </a:r>
            <a:r>
              <a:rPr dirty="0"/>
              <a:t>D</a:t>
            </a:r>
            <a:r>
              <a:rPr spc="-200" dirty="0"/>
              <a:t> </a:t>
            </a:r>
            <a:r>
              <a:rPr spc="-5" dirty="0"/>
              <a:t>Arrays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6994525" cy="302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238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levels are referred to as </a:t>
            </a:r>
            <a:r>
              <a:rPr sz="24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nested RAID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because they are based on a combination of RAID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levels.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examples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nested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level.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10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(RAID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1+0):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Combining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1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0, this level is often referred to as RAID 10,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offers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higher performance than RAID 1 but at a much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higher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cost.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1+0,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mirrored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striped.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15133" y="2227326"/>
            <a:ext cx="5221223" cy="37619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1989836"/>
            <a:ext cx="7072630" cy="29152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Once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develop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sectors.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happens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 will normally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adjust –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however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data/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become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corrupted.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39052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normally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provide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surface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analysis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e.g.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format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755015" algn="l"/>
              </a:tabLst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	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Don’t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reformat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matter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course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analysis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destructive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non-destructive.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70491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ECC</a:t>
            </a:r>
            <a:r>
              <a:rPr spc="-20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5" dirty="0"/>
              <a:t>Error</a:t>
            </a:r>
            <a:r>
              <a:rPr spc="-20" dirty="0"/>
              <a:t> </a:t>
            </a:r>
            <a:r>
              <a:rPr dirty="0"/>
              <a:t>Checking</a:t>
            </a:r>
            <a:r>
              <a:rPr spc="-1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Correcting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057390" cy="339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2-6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include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ECC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techniques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provide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additional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measures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4965" marR="34544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 data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 by some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levels to achieve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</a:t>
            </a:r>
            <a:r>
              <a:rPr sz="2400" spc="-16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400" spc="-1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certain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checksum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 calculated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 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then is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written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a disk. If a drive in the array fails,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remaining data on the other drives can be combined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 data (e.g. using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Boolean XOR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function or Reed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Solomon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code) to reconstruct the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missing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4598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RAID</a:t>
            </a:r>
            <a:r>
              <a:rPr spc="-2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spc="-5" dirty="0"/>
              <a:t>(no</a:t>
            </a:r>
            <a:r>
              <a:rPr spc="-20" dirty="0"/>
              <a:t> </a:t>
            </a:r>
            <a:r>
              <a:rPr dirty="0"/>
              <a:t>longer</a:t>
            </a:r>
            <a:r>
              <a:rPr spc="-25" dirty="0"/>
              <a:t> </a:t>
            </a:r>
            <a:r>
              <a:rPr dirty="0"/>
              <a:t>used)</a:t>
            </a:r>
            <a:endParaRPr dirty="0"/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47344" y="2510434"/>
            <a:ext cx="8363711" cy="309677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1487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RAID</a:t>
            </a:r>
            <a:r>
              <a:rPr spc="-85" dirty="0"/>
              <a:t> </a:t>
            </a:r>
            <a:r>
              <a:rPr dirty="0"/>
              <a:t>3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13891" y="1996693"/>
            <a:ext cx="6847205" cy="89789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55600" marR="5080" indent="-343535">
              <a:lnSpc>
                <a:spcPct val="80000"/>
              </a:lnSpc>
              <a:spcBef>
                <a:spcPts val="6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3 is best for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single-user systems with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long record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applications,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streaming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media,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graphics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video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editing.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27860" y="2942488"/>
            <a:ext cx="5769864" cy="375777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1487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RAID</a:t>
            </a:r>
            <a:r>
              <a:rPr spc="-85" dirty="0"/>
              <a:t> </a:t>
            </a:r>
            <a:r>
              <a:rPr dirty="0"/>
              <a:t>4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13891" y="2062988"/>
            <a:ext cx="5486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4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offers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advantage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5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57755" y="2730246"/>
            <a:ext cx="6127241" cy="389915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1487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RAID</a:t>
            </a:r>
            <a:r>
              <a:rPr spc="-85" dirty="0"/>
              <a:t> </a:t>
            </a:r>
            <a:r>
              <a:rPr dirty="0"/>
              <a:t>4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836"/>
            <a:ext cx="7178675" cy="36830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Imagine</a:t>
            </a:r>
            <a:r>
              <a:rPr sz="24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9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8K.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2128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comprises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1K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8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disk drives.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8K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written,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goes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disk1,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1K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goes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39116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8K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block,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 and the 1K blocks concatenated to form the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original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8K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7102475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99745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Reading and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writing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each of the 8 drives runs in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parallel,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(8K)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improved.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protect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failure,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9th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1K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well.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case.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143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However,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8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fails,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 7, plus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information can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used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reconstruct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original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8K block.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1996693"/>
            <a:ext cx="7212330" cy="4183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gives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protection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failure.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459105" indent="-343535" algn="just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 2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protection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unless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200" spc="-5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written.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3535" algn="just">
              <a:lnSpc>
                <a:spcPct val="80000"/>
              </a:lnSpc>
              <a:spcBef>
                <a:spcPts val="525"/>
              </a:spcBef>
              <a:buFont typeface="Arial MT"/>
              <a:buChar char="•"/>
              <a:tabLst>
                <a:tab pos="356235" algn="l"/>
              </a:tabLst>
            </a:pPr>
            <a:r>
              <a:rPr sz="2200" spc="-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protect against a single disk failure in the above example,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11%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total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 parity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therefore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available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 normal use.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3535" algn="just">
              <a:lnSpc>
                <a:spcPct val="100000"/>
              </a:lnSpc>
              <a:buFont typeface="Arial MT"/>
              <a:buChar char="•"/>
              <a:tabLst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idea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expanded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80645" indent="-343535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Some storage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 always lost to parity information. The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amount lost depends on the configuration and RAID level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used.</a:t>
            </a:r>
            <a:r>
              <a:rPr sz="22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group,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less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capacity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lost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182880" indent="-343535">
              <a:lnSpc>
                <a:spcPct val="8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constructed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XORing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contents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other blocks. This operation is expensive and tends to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slow.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1487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RAID</a:t>
            </a:r>
            <a:r>
              <a:rPr spc="-85" dirty="0"/>
              <a:t> </a:t>
            </a:r>
            <a:r>
              <a:rPr dirty="0"/>
              <a:t>5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192645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5 is identical to RAID 4, except the parity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spread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rather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out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load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6477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fails,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continue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function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normally,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perhaps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losing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20701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replaced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 re-create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lost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return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normal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operation.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82317" y="2206396"/>
            <a:ext cx="6348221" cy="412851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1487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RAID</a:t>
            </a:r>
            <a:r>
              <a:rPr spc="-85" dirty="0"/>
              <a:t> </a:t>
            </a:r>
            <a:r>
              <a:rPr dirty="0"/>
              <a:t>6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19391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technique is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similar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RAID 5 but includes a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second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scheme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(in addition to Exclusive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NOR)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that is distributed across the drives in the 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array.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use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additional parity allows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array to continue to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2400" spc="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2400" spc="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spc="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400" spc="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</a:t>
            </a:r>
            <a:r>
              <a:rPr sz="2400" spc="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simultaneously.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However,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6 arrays have a higher cost per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gigabyte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(GB)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often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slower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5 arrays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461" y="842263"/>
            <a:ext cx="710310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Output</a:t>
            </a:r>
            <a:r>
              <a:rPr sz="3200" dirty="0"/>
              <a:t> </a:t>
            </a:r>
            <a:r>
              <a:rPr sz="3200" spc="-5" dirty="0"/>
              <a:t>of</a:t>
            </a:r>
            <a:r>
              <a:rPr sz="3200" spc="5" dirty="0"/>
              <a:t> </a:t>
            </a:r>
            <a:r>
              <a:rPr sz="3200" spc="-10" dirty="0"/>
              <a:t>Solaris</a:t>
            </a:r>
            <a:r>
              <a:rPr sz="3200" spc="5" dirty="0"/>
              <a:t> </a:t>
            </a:r>
            <a:r>
              <a:rPr sz="3200" spc="-10" dirty="0"/>
              <a:t>(UNIX)</a:t>
            </a:r>
            <a:r>
              <a:rPr sz="3200" spc="35" dirty="0"/>
              <a:t> </a:t>
            </a:r>
            <a:r>
              <a:rPr sz="3200" i="1" spc="-5" dirty="0">
                <a:latin typeface="Times New Roman" panose="02020603050405020304"/>
                <a:cs typeface="Times New Roman" panose="02020603050405020304"/>
              </a:rPr>
              <a:t>format</a:t>
            </a:r>
            <a:r>
              <a:rPr sz="3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/>
              <a:t>command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3891" y="2062988"/>
            <a:ext cx="7185025" cy="317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2672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administrators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ability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describe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layout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broken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down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disks.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4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format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9685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layered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top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 making it usable in a 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computer.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is done by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newfs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698" y="2010917"/>
            <a:ext cx="8657843" cy="448132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2214" y="2364486"/>
            <a:ext cx="6633971" cy="397459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7211059" cy="296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41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 is common to be using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levels on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environment,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since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software systems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differing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reliability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requirements..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78994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directories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reliability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high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performance,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4.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high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performance,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4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(mirroring).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7038340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 any environment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 is important or uptime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important,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your disk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storage.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Downtime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due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failed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very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large.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Restoring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tape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very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slow.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Logical</a:t>
            </a:r>
            <a:r>
              <a:rPr spc="-50" dirty="0"/>
              <a:t> </a:t>
            </a:r>
            <a:r>
              <a:rPr dirty="0"/>
              <a:t>volume</a:t>
            </a:r>
            <a:r>
              <a:rPr spc="-45" dirty="0"/>
              <a:t> </a:t>
            </a:r>
            <a:r>
              <a:rPr dirty="0"/>
              <a:t>management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14819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972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flexible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powerful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Move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among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Grow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shrink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fly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Take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copy-on-write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“snapshots”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Replace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on-line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interrupting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service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Incorporate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mirroring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striping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71062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LVM</a:t>
            </a:r>
            <a:r>
              <a:rPr spc="-25" dirty="0"/>
              <a:t> </a:t>
            </a:r>
            <a:r>
              <a:rPr dirty="0"/>
              <a:t>implementation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Linux:</a:t>
            </a:r>
            <a:r>
              <a:rPr spc="-25" dirty="0"/>
              <a:t> </a:t>
            </a:r>
            <a:r>
              <a:rPr spc="-90" dirty="0"/>
              <a:t>LVM2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003415" cy="361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either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simple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>
              <a:lnSpc>
                <a:spcPct val="100000"/>
              </a:lnSpc>
            </a:pP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lvm</a:t>
            </a:r>
            <a:r>
              <a:rPr sz="2400" i="1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subcommands.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40957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LVM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label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applied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arrays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Create:</a:t>
            </a: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pvcreate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Inspect:</a:t>
            </a: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pvdisplay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Modify:</a:t>
            </a:r>
            <a:r>
              <a:rPr sz="22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pvchange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Check:</a:t>
            </a:r>
            <a:r>
              <a:rPr sz="2200" spc="-6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pvck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1989038"/>
            <a:ext cx="2827020" cy="45205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</a:t>
            </a:r>
            <a:r>
              <a:rPr sz="24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group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Create:</a:t>
            </a: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vgcreate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Modify:</a:t>
            </a:r>
            <a:r>
              <a:rPr sz="2200" spc="-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vgchange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6385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Extend:</a:t>
            </a: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vgextend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Inspect:</a:t>
            </a:r>
            <a:r>
              <a:rPr sz="2200" spc="-7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vgdisplay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Check:</a:t>
            </a:r>
            <a:r>
              <a:rPr sz="2200" spc="-6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vgck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Enable:</a:t>
            </a:r>
            <a:r>
              <a:rPr sz="22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vgscan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Create:</a:t>
            </a: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lvcreate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Modify:</a:t>
            </a:r>
            <a:r>
              <a:rPr sz="22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lvchange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Resize:</a:t>
            </a: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lvresize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Inspect:</a:t>
            </a: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lvdisplay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2839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LVM</a:t>
            </a:r>
            <a:r>
              <a:rPr spc="-85" dirty="0"/>
              <a:t> </a:t>
            </a:r>
            <a:r>
              <a:rPr spc="-5" dirty="0"/>
              <a:t>examples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6991984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simple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illustration can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found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400" spc="5" dirty="0">
                <a:solidFill>
                  <a:srgbClr val="23529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u="heavy" spc="-10" dirty="0">
                <a:solidFill>
                  <a:srgbClr val="235297"/>
                </a:solidFill>
                <a:uFill>
                  <a:solidFill>
                    <a:srgbClr val="235296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https://ww</a:t>
            </a:r>
            <a:r>
              <a:rPr sz="2400" u="heavy" spc="-10" dirty="0">
                <a:solidFill>
                  <a:srgbClr val="235297"/>
                </a:solidFill>
                <a:uFill>
                  <a:solidFill>
                    <a:srgbClr val="235296"/>
                  </a:solidFill>
                </a:u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u="heavy" spc="-10" dirty="0">
                <a:solidFill>
                  <a:srgbClr val="235297"/>
                </a:solidFill>
                <a:uFill>
                  <a:solidFill>
                    <a:srgbClr val="235296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.thegeekstuff.com/2010/08/how-to-create- </a:t>
            </a:r>
            <a:r>
              <a:rPr sz="2400" spc="-585" dirty="0">
                <a:solidFill>
                  <a:srgbClr val="23529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u="heavy" spc="-5" dirty="0">
                <a:solidFill>
                  <a:srgbClr val="235297"/>
                </a:solidFill>
                <a:uFill>
                  <a:solidFill>
                    <a:srgbClr val="235296"/>
                  </a:solidFill>
                </a:uFill>
                <a:latin typeface="Times New Roman" panose="02020603050405020304"/>
                <a:cs typeface="Times New Roman" panose="02020603050405020304"/>
              </a:rPr>
              <a:t>lvm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17538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detailed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found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400" spc="-585" dirty="0">
                <a:solidFill>
                  <a:srgbClr val="23529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u="heavy" spc="-10" dirty="0">
                <a:solidFill>
                  <a:srgbClr val="235297"/>
                </a:solidFill>
                <a:uFill>
                  <a:solidFill>
                    <a:srgbClr val="235296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https://ww</a:t>
            </a:r>
            <a:r>
              <a:rPr sz="2400" u="heavy" spc="-10" dirty="0">
                <a:solidFill>
                  <a:srgbClr val="235297"/>
                </a:solidFill>
                <a:uFill>
                  <a:solidFill>
                    <a:srgbClr val="235296"/>
                  </a:solidFill>
                </a:u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u="heavy" spc="-10" dirty="0">
                <a:solidFill>
                  <a:srgbClr val="235297"/>
                </a:solidFill>
                <a:uFill>
                  <a:solidFill>
                    <a:srgbClr val="235296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.howtofor</a:t>
            </a:r>
            <a:r>
              <a:rPr sz="2400" u="heavy" spc="-10" dirty="0">
                <a:solidFill>
                  <a:srgbClr val="235297"/>
                </a:solidFill>
                <a:uFill>
                  <a:solidFill>
                    <a:srgbClr val="235296"/>
                  </a:solidFill>
                </a:u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u="heavy" spc="-10" dirty="0">
                <a:solidFill>
                  <a:srgbClr val="235297"/>
                </a:solidFill>
                <a:uFill>
                  <a:solidFill>
                    <a:srgbClr val="235296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e.com/linux_lvm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073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Linux</a:t>
            </a:r>
            <a:r>
              <a:rPr spc="-25" dirty="0"/>
              <a:t> </a:t>
            </a:r>
            <a:r>
              <a:rPr dirty="0"/>
              <a:t>filesystems: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ext</a:t>
            </a:r>
            <a:r>
              <a:rPr spc="-25" dirty="0"/>
              <a:t> </a:t>
            </a:r>
            <a:r>
              <a:rPr dirty="0"/>
              <a:t>family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18439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2771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UNIX File System (UFS) formed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basis of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implementations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8763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UNIX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active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once.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cases,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stick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system’s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defaults.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ext2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functionally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similar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UFS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ext3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adds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journaling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capability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existing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ext2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code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1181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  <a:tab pos="266319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ext4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increase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“extents”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(default	on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Ubuntu)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4277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Design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File</a:t>
            </a:r>
            <a:r>
              <a:rPr spc="-30" dirty="0"/>
              <a:t> </a:t>
            </a:r>
            <a:r>
              <a:rPr spc="-5" dirty="0"/>
              <a:t>Systems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3749"/>
            <a:ext cx="7088505" cy="405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 building computer systems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 to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understand the structure and interactions of the file system.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also need to understand how users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 it as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well.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Here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a few rules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useful for designing file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scalable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importantly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manageable.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353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Isolate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marR="546100" lvl="1" indent="-285750">
              <a:lnSpc>
                <a:spcPct val="100000"/>
              </a:lnSpc>
              <a:spcBef>
                <a:spcPts val="48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Ensure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 system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purposes.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marR="77470" lvl="1" indent="-28575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minimizes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problems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releases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installed since 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administrator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knows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 file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be safely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preserved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across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installs.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30222"/>
            <a:ext cx="7132320" cy="435483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marR="19050" indent="-343535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Ensure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areas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written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applications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vital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marR="78105" lvl="1" indent="-285750">
              <a:lnSpc>
                <a:spcPts val="2160"/>
              </a:lnSpc>
              <a:spcBef>
                <a:spcPts val="4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Make sure areas such as home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directories,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spool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areas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not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i.e. root.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6385">
              <a:lnSpc>
                <a:spcPct val="100000"/>
              </a:lnSpc>
              <a:spcBef>
                <a:spcPts val="21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prevents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problems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system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filling.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425450" indent="-413385">
              <a:lnSpc>
                <a:spcPct val="100000"/>
              </a:lnSpc>
              <a:spcBef>
                <a:spcPts val="255"/>
              </a:spcBef>
              <a:buFont typeface="Arial MT"/>
              <a:buChar char="•"/>
              <a:tabLst>
                <a:tab pos="425450" algn="l"/>
                <a:tab pos="4254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purposes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marR="5080" lvl="1" indent="-285750">
              <a:lnSpc>
                <a:spcPts val="2160"/>
              </a:lnSpc>
              <a:spcBef>
                <a:spcPts val="5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 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separate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 for home directories, 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packages,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logs and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 functional grouping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consider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reasonable.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marR="164465" lvl="1" indent="-285750">
              <a:lnSpc>
                <a:spcPts val="2160"/>
              </a:lnSpc>
              <a:spcBef>
                <a:spcPts val="4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makes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designing backup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strategies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simpler and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prevents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problems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 one area 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affecting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others.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marR="222885" lvl="1" indent="-285750" algn="just">
              <a:lnSpc>
                <a:spcPts val="2160"/>
              </a:lnSpc>
              <a:spcBef>
                <a:spcPts val="480"/>
              </a:spcBef>
              <a:buFont typeface="Arial MT"/>
              <a:buChar char="–"/>
              <a:tabLst>
                <a:tab pos="755650" algn="l"/>
              </a:tabLst>
            </a:pP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creation of mount options can be used on each file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 to increase performance of security in way that make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sense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different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areas.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520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spc="-5" dirty="0"/>
              <a:t>software</a:t>
            </a:r>
            <a:r>
              <a:rPr spc="-20" dirty="0"/>
              <a:t> </a:t>
            </a:r>
            <a:r>
              <a:rPr spc="-5" dirty="0"/>
              <a:t>side</a:t>
            </a:r>
            <a:r>
              <a:rPr spc="-2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storage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084695" cy="317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components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mediate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raw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hierarchy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200" spc="-6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drivers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Partitioning</a:t>
            </a:r>
            <a:r>
              <a:rPr sz="22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conventions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implementations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</a:t>
            </a:r>
            <a:r>
              <a:rPr sz="22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managers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virtualising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network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implementations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1989038"/>
            <a:ext cx="7160259" cy="41179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backups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156210" lvl="1" indent="-285750">
              <a:lnSpc>
                <a:spcPts val="2380"/>
              </a:lnSpc>
              <a:spcBef>
                <a:spcPts val="5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systems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larger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reasonably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fit on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tapes.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298450" lvl="1" indent="-285750">
              <a:lnSpc>
                <a:spcPts val="2380"/>
              </a:lnSpc>
              <a:spcBef>
                <a:spcPts val="5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Allow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differing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backup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strategies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schedules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between file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systems.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  e.g. areas used for software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backed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less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frequently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those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containing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directories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38735" lvl="1" indent="-285750">
              <a:lnSpc>
                <a:spcPts val="2380"/>
              </a:lnSpc>
              <a:spcBef>
                <a:spcPts val="5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 flexibility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 keep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sleeves.</a:t>
            </a:r>
            <a:r>
              <a:rPr sz="22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difficult.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5080" lvl="1" indent="-285750">
              <a:lnSpc>
                <a:spcPts val="2380"/>
              </a:lnSpc>
              <a:spcBef>
                <a:spcPts val="5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needed,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additional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space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major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re-organisation.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1996693"/>
            <a:ext cx="7067550" cy="429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Spread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load.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marR="1048385" lvl="1" indent="-285750">
              <a:lnSpc>
                <a:spcPts val="1920"/>
              </a:lnSpc>
              <a:spcBef>
                <a:spcPts val="47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improves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performance due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overlapped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read/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writes/seeks.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marR="321310" lvl="1" indent="-285750">
              <a:lnSpc>
                <a:spcPts val="1920"/>
              </a:lnSpc>
              <a:spcBef>
                <a:spcPts val="4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Allocate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busy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 systems to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separate disks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controllers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 possible.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marR="265430" lvl="1" indent="-285750">
              <a:lnSpc>
                <a:spcPts val="1920"/>
              </a:lnSpc>
              <a:spcBef>
                <a:spcPts val="4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Place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busy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middle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drive.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Busy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adjacent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another.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raw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swap.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marR="226060" lvl="1" indent="-285750">
              <a:lnSpc>
                <a:spcPts val="1920"/>
              </a:lnSpc>
              <a:spcBef>
                <a:spcPts val="47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Don’t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skimp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 memory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 you do not want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swap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being over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utilised.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marR="156845" lvl="1" indent="-285750">
              <a:lnSpc>
                <a:spcPts val="1920"/>
              </a:lnSpc>
              <a:spcBef>
                <a:spcPts val="4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 the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event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can’t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luxury -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skimp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swap.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1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Monitor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memory and swap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usage e.g.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vmstat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marR="5080" lvl="1" indent="-285750">
              <a:lnSpc>
                <a:spcPts val="192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Scan rate is the most important. It is the number of candidate 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pages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scanned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candidates are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freed.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4658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Server</a:t>
            </a:r>
            <a:r>
              <a:rPr spc="-80" dirty="0"/>
              <a:t> </a:t>
            </a:r>
            <a:r>
              <a:rPr dirty="0"/>
              <a:t>redundancy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96693"/>
            <a:ext cx="7127240" cy="44335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55600" marR="85090" indent="-343535">
              <a:lnSpc>
                <a:spcPct val="80000"/>
              </a:lnSpc>
              <a:spcBef>
                <a:spcPts val="6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Remember that RAID protects against disk drive failure –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human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failure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components.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327025" indent="-343535">
              <a:lnSpc>
                <a:spcPct val="8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supplies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much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parallel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supplies.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 means that the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server should still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able to run if one power supply fails; this is called n+1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28575" indent="-343535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supplies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 need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supplies.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supply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chord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marR="777875" lvl="1" indent="-285750">
              <a:lnSpc>
                <a:spcPts val="192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possible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chord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accidently </a:t>
            </a:r>
            <a:r>
              <a:rPr sz="2000" spc="-484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disconnected;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ts val="2395"/>
              </a:lnSpc>
              <a:spcBef>
                <a:spcPts val="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very useful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need to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move a chord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a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0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</a:t>
            </a:r>
            <a:r>
              <a:rPr sz="20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3535">
              <a:lnSpc>
                <a:spcPct val="800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 high availability is the order of the day it makes sense to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draw power from two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 UPS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(Uninterruptable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Power </a:t>
            </a:r>
            <a:r>
              <a:rPr sz="2200" spc="-5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Supplies)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5120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Full</a:t>
            </a:r>
            <a:r>
              <a:rPr spc="-40" dirty="0"/>
              <a:t> </a:t>
            </a:r>
            <a:r>
              <a:rPr dirty="0"/>
              <a:t>versus</a:t>
            </a:r>
            <a:r>
              <a:rPr spc="-30" dirty="0"/>
              <a:t> </a:t>
            </a:r>
            <a:r>
              <a:rPr dirty="0"/>
              <a:t>n+1</a:t>
            </a:r>
            <a:r>
              <a:rPr spc="-30" dirty="0"/>
              <a:t> </a:t>
            </a:r>
            <a:r>
              <a:rPr dirty="0"/>
              <a:t>redundancy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186295" cy="3609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95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N+1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 is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 selected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components in a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take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Full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sets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identical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hardware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provided.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4546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Sometimes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linked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“fail-over”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configuration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(either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manual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automatic)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linked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“load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sharing”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arrangement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34480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N+1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cheaper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full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redundancy.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Careful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choices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3728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Disk </a:t>
            </a:r>
            <a:r>
              <a:rPr dirty="0"/>
              <a:t>and </a:t>
            </a:r>
            <a:r>
              <a:rPr spc="-5" dirty="0"/>
              <a:t>File Systems </a:t>
            </a:r>
            <a:r>
              <a:rPr dirty="0"/>
              <a:t>– </a:t>
            </a:r>
            <a:r>
              <a:rPr spc="-5" dirty="0"/>
              <a:t>ZFS Case </a:t>
            </a:r>
            <a:r>
              <a:rPr spc="-885" dirty="0"/>
              <a:t> </a:t>
            </a:r>
            <a:r>
              <a:rPr spc="-5" dirty="0"/>
              <a:t>study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072"/>
            <a:ext cx="7103109" cy="207581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issues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modern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Scalability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How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much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grow?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Reliability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2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happens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failure?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Consistency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consistent?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Manageability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How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 manage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system?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2000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M</a:t>
            </a:r>
            <a:r>
              <a:rPr sz="2850" spc="10" dirty="0"/>
              <a:t>EET</a:t>
            </a:r>
            <a:r>
              <a:rPr sz="2850" spc="55" dirty="0"/>
              <a:t> </a:t>
            </a:r>
            <a:r>
              <a:rPr dirty="0"/>
              <a:t>ZFS</a:t>
            </a:r>
            <a:endParaRPr sz="2850"/>
          </a:p>
        </p:txBody>
      </p:sp>
      <p:sp>
        <p:nvSpPr>
          <p:cNvPr id="3" name="object 3"/>
          <p:cNvSpPr txBox="1"/>
          <p:nvPr/>
        </p:nvSpPr>
        <p:spPr>
          <a:xfrm>
            <a:off x="913130" y="1989836"/>
            <a:ext cx="7071995" cy="40487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Zetabyte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(ZFS)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63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Originated with Sun Microsystems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 has ports to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OSs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represents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different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thinking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42545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 is a comprehensive approach to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management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includes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logical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manager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2095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Meets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modern filesystem requirements providing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redundancy, scalability,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integrity and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 feature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Clones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compression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2475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ZFS</a:t>
            </a:r>
            <a:r>
              <a:rPr spc="-105" dirty="0"/>
              <a:t> </a:t>
            </a:r>
            <a:r>
              <a:rPr spc="-5" dirty="0"/>
              <a:t>Features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26411"/>
            <a:ext cx="7062470" cy="44513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412750" indent="-3429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Dynamic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Striping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(Mirroring  &amp;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Z/RaidZ2)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ts val="259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Pooled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storage: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added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pool, and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 space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 allocated from that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shared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pool.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85470" indent="-342900">
              <a:lnSpc>
                <a:spcPts val="2590"/>
              </a:lnSpc>
              <a:spcBef>
                <a:spcPts val="5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Scrubbing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(live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checks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fixes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metadata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checksum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compare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fsck</a:t>
            </a:r>
            <a:r>
              <a:rPr sz="2400" i="1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utility)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Compression.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Copy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transactions.</a:t>
            </a:r>
            <a:r>
              <a:rPr sz="24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Clones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(writable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snapshots).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723265" indent="-342900">
              <a:lnSpc>
                <a:spcPts val="259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Ability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reconstruct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dead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healthy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(resilvering)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2807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Concept:</a:t>
            </a:r>
            <a:r>
              <a:rPr spc="-85" dirty="0"/>
              <a:t> </a:t>
            </a:r>
            <a:r>
              <a:rPr spc="-5" dirty="0"/>
              <a:t>Pools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913891" y="2062988"/>
            <a:ext cx="3565525" cy="326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4610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Historically</a:t>
            </a:r>
            <a:r>
              <a:rPr sz="2400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 represented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15240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Administrators would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 these devices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initially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support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their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Did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allow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growth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34876" y="1787101"/>
            <a:ext cx="1862853" cy="385729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3891" y="2062988"/>
            <a:ext cx="3420110" cy="375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0223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facilitate redundancy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scalability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vendors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produced </a:t>
            </a:r>
            <a:r>
              <a:rPr sz="2400" i="1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 </a:t>
            </a:r>
            <a:r>
              <a:rPr sz="2400" i="1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Managers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i="1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Volumes</a:t>
            </a:r>
            <a:r>
              <a:rPr sz="24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Managers </a:t>
            </a:r>
            <a:r>
              <a:rPr sz="2400" i="1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would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group devices and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present</a:t>
            </a:r>
            <a:r>
              <a:rPr sz="24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virtual</a:t>
            </a:r>
            <a:r>
              <a:rPr sz="24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handle growth and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 independent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35091" y="1932646"/>
            <a:ext cx="1763137" cy="379098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3891" y="2062988"/>
            <a:ext cx="3845560" cy="3902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5941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 aggregates devices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(disks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files)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pools.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storage pool defines 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24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i.e.</a:t>
            </a:r>
            <a:r>
              <a:rPr sz="24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6764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layered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top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pool.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3238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pool can grow and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contract,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too,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layered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top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38975" y="1524930"/>
            <a:ext cx="2128791" cy="46892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0585" y="1444752"/>
            <a:ext cx="7065645" cy="514350"/>
            <a:chOff x="1640585" y="1444752"/>
            <a:chExt cx="7065645" cy="5143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25181" y="1953768"/>
              <a:ext cx="6892281" cy="7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0585" y="1444752"/>
              <a:ext cx="7065263" cy="5097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40585" y="1444752"/>
              <a:ext cx="7065645" cy="514350"/>
            </a:xfrm>
            <a:custGeom>
              <a:avLst/>
              <a:gdLst/>
              <a:ahLst/>
              <a:cxnLst/>
              <a:rect l="l" t="t" r="r" b="b"/>
              <a:pathLst>
                <a:path w="7065645" h="514350">
                  <a:moveTo>
                    <a:pt x="7065264" y="434340"/>
                  </a:moveTo>
                  <a:lnTo>
                    <a:pt x="7065264" y="80010"/>
                  </a:lnTo>
                  <a:lnTo>
                    <a:pt x="7063740" y="70866"/>
                  </a:lnTo>
                  <a:lnTo>
                    <a:pt x="7035993" y="22850"/>
                  </a:lnTo>
                  <a:lnTo>
                    <a:pt x="6985254" y="762"/>
                  </a:lnTo>
                  <a:lnTo>
                    <a:pt x="6976872" y="0"/>
                  </a:lnTo>
                  <a:lnTo>
                    <a:pt x="88392" y="0"/>
                  </a:lnTo>
                  <a:lnTo>
                    <a:pt x="35547" y="17783"/>
                  </a:lnTo>
                  <a:lnTo>
                    <a:pt x="3809" y="63246"/>
                  </a:lnTo>
                  <a:lnTo>
                    <a:pt x="0" y="80010"/>
                  </a:lnTo>
                  <a:lnTo>
                    <a:pt x="0" y="435102"/>
                  </a:lnTo>
                  <a:lnTo>
                    <a:pt x="1524" y="443484"/>
                  </a:lnTo>
                  <a:lnTo>
                    <a:pt x="3810" y="452628"/>
                  </a:lnTo>
                  <a:lnTo>
                    <a:pt x="6858" y="460248"/>
                  </a:lnTo>
                  <a:lnTo>
                    <a:pt x="9144" y="465036"/>
                  </a:lnTo>
                  <a:lnTo>
                    <a:pt x="9144" y="89154"/>
                  </a:lnTo>
                  <a:lnTo>
                    <a:pt x="10667" y="73152"/>
                  </a:lnTo>
                  <a:lnTo>
                    <a:pt x="30120" y="35271"/>
                  </a:lnTo>
                  <a:lnTo>
                    <a:pt x="69546" y="12011"/>
                  </a:lnTo>
                  <a:lnTo>
                    <a:pt x="6985254" y="9906"/>
                  </a:lnTo>
                  <a:lnTo>
                    <a:pt x="6992874" y="11430"/>
                  </a:lnTo>
                  <a:lnTo>
                    <a:pt x="7035769" y="36152"/>
                  </a:lnTo>
                  <a:lnTo>
                    <a:pt x="7055358" y="81534"/>
                  </a:lnTo>
                  <a:lnTo>
                    <a:pt x="7056120" y="89154"/>
                  </a:lnTo>
                  <a:lnTo>
                    <a:pt x="7056120" y="464709"/>
                  </a:lnTo>
                  <a:lnTo>
                    <a:pt x="7057941" y="461908"/>
                  </a:lnTo>
                  <a:lnTo>
                    <a:pt x="7065264" y="434340"/>
                  </a:lnTo>
                  <a:close/>
                </a:path>
                <a:path w="7065645" h="514350">
                  <a:moveTo>
                    <a:pt x="7056120" y="464709"/>
                  </a:moveTo>
                  <a:lnTo>
                    <a:pt x="7056120" y="425958"/>
                  </a:lnTo>
                  <a:lnTo>
                    <a:pt x="7054596" y="441960"/>
                  </a:lnTo>
                  <a:lnTo>
                    <a:pt x="7045501" y="465333"/>
                  </a:lnTo>
                  <a:lnTo>
                    <a:pt x="7008752" y="498336"/>
                  </a:lnTo>
                  <a:lnTo>
                    <a:pt x="88392" y="505206"/>
                  </a:lnTo>
                  <a:lnTo>
                    <a:pt x="63637" y="501029"/>
                  </a:lnTo>
                  <a:lnTo>
                    <a:pt x="23585" y="471546"/>
                  </a:lnTo>
                  <a:lnTo>
                    <a:pt x="9144" y="425196"/>
                  </a:lnTo>
                  <a:lnTo>
                    <a:pt x="9144" y="465036"/>
                  </a:lnTo>
                  <a:lnTo>
                    <a:pt x="38862" y="499872"/>
                  </a:lnTo>
                  <a:lnTo>
                    <a:pt x="78152" y="514122"/>
                  </a:lnTo>
                  <a:lnTo>
                    <a:pt x="88392" y="514350"/>
                  </a:lnTo>
                  <a:lnTo>
                    <a:pt x="6986016" y="514350"/>
                  </a:lnTo>
                  <a:lnTo>
                    <a:pt x="6995159" y="512826"/>
                  </a:lnTo>
                  <a:lnTo>
                    <a:pt x="7021578" y="502344"/>
                  </a:lnTo>
                  <a:lnTo>
                    <a:pt x="7042942" y="484974"/>
                  </a:lnTo>
                  <a:lnTo>
                    <a:pt x="7056120" y="464709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712211" y="1541017"/>
            <a:ext cx="492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Filesystems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1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swap</a:t>
            </a:r>
            <a:r>
              <a:rPr sz="1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areas</a:t>
            </a:r>
            <a:r>
              <a:rPr sz="1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1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databas</a:t>
            </a:r>
            <a:r>
              <a:rPr sz="18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storage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11451" y="3665982"/>
            <a:ext cx="1809750" cy="586105"/>
            <a:chOff x="1711451" y="3665982"/>
            <a:chExt cx="1809750" cy="5861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005" y="4245867"/>
              <a:ext cx="1611638" cy="7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1451" y="3665982"/>
              <a:ext cx="1809749" cy="5806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11451" y="3665982"/>
              <a:ext cx="1809750" cy="586105"/>
            </a:xfrm>
            <a:custGeom>
              <a:avLst/>
              <a:gdLst/>
              <a:ahLst/>
              <a:cxnLst/>
              <a:rect l="l" t="t" r="r" b="b"/>
              <a:pathLst>
                <a:path w="1809750" h="586104">
                  <a:moveTo>
                    <a:pt x="1809750" y="495300"/>
                  </a:moveTo>
                  <a:lnTo>
                    <a:pt x="1809750" y="89916"/>
                  </a:lnTo>
                  <a:lnTo>
                    <a:pt x="1808226" y="80010"/>
                  </a:lnTo>
                  <a:lnTo>
                    <a:pt x="1776636" y="25641"/>
                  </a:lnTo>
                  <a:lnTo>
                    <a:pt x="1719072" y="762"/>
                  </a:lnTo>
                  <a:lnTo>
                    <a:pt x="1709166" y="0"/>
                  </a:lnTo>
                  <a:lnTo>
                    <a:pt x="100583" y="0"/>
                  </a:lnTo>
                  <a:lnTo>
                    <a:pt x="40871" y="19631"/>
                  </a:lnTo>
                  <a:lnTo>
                    <a:pt x="4571" y="70866"/>
                  </a:lnTo>
                  <a:lnTo>
                    <a:pt x="0" y="100584"/>
                  </a:lnTo>
                  <a:lnTo>
                    <a:pt x="0" y="485394"/>
                  </a:lnTo>
                  <a:lnTo>
                    <a:pt x="8382" y="524256"/>
                  </a:lnTo>
                  <a:lnTo>
                    <a:pt x="9906" y="527739"/>
                  </a:lnTo>
                  <a:lnTo>
                    <a:pt x="9906" y="91440"/>
                  </a:lnTo>
                  <a:lnTo>
                    <a:pt x="11429" y="82296"/>
                  </a:lnTo>
                  <a:lnTo>
                    <a:pt x="27913" y="45781"/>
                  </a:lnTo>
                  <a:lnTo>
                    <a:pt x="57912" y="20574"/>
                  </a:lnTo>
                  <a:lnTo>
                    <a:pt x="100584" y="9215"/>
                  </a:lnTo>
                  <a:lnTo>
                    <a:pt x="1709166" y="9144"/>
                  </a:lnTo>
                  <a:lnTo>
                    <a:pt x="1719072" y="9906"/>
                  </a:lnTo>
                  <a:lnTo>
                    <a:pt x="1776941" y="39295"/>
                  </a:lnTo>
                  <a:lnTo>
                    <a:pt x="1799844" y="91440"/>
                  </a:lnTo>
                  <a:lnTo>
                    <a:pt x="1800606" y="101346"/>
                  </a:lnTo>
                  <a:lnTo>
                    <a:pt x="1800606" y="526770"/>
                  </a:lnTo>
                  <a:lnTo>
                    <a:pt x="1801014" y="526143"/>
                  </a:lnTo>
                  <a:lnTo>
                    <a:pt x="1809750" y="495300"/>
                  </a:lnTo>
                  <a:close/>
                </a:path>
                <a:path w="1809750" h="586104">
                  <a:moveTo>
                    <a:pt x="1800606" y="526770"/>
                  </a:moveTo>
                  <a:lnTo>
                    <a:pt x="1800606" y="484632"/>
                  </a:lnTo>
                  <a:lnTo>
                    <a:pt x="1799844" y="494538"/>
                  </a:lnTo>
                  <a:lnTo>
                    <a:pt x="1798320" y="503682"/>
                  </a:lnTo>
                  <a:lnTo>
                    <a:pt x="1770178" y="552954"/>
                  </a:lnTo>
                  <a:lnTo>
                    <a:pt x="1719072" y="575861"/>
                  </a:lnTo>
                  <a:lnTo>
                    <a:pt x="100584" y="575964"/>
                  </a:lnTo>
                  <a:lnTo>
                    <a:pt x="72376" y="571973"/>
                  </a:lnTo>
                  <a:lnTo>
                    <a:pt x="26897" y="538158"/>
                  </a:lnTo>
                  <a:lnTo>
                    <a:pt x="11430" y="502920"/>
                  </a:lnTo>
                  <a:lnTo>
                    <a:pt x="9906" y="493776"/>
                  </a:lnTo>
                  <a:lnTo>
                    <a:pt x="9906" y="527739"/>
                  </a:lnTo>
                  <a:lnTo>
                    <a:pt x="37338" y="563118"/>
                  </a:lnTo>
                  <a:lnTo>
                    <a:pt x="76609" y="582753"/>
                  </a:lnTo>
                  <a:lnTo>
                    <a:pt x="1709166" y="585978"/>
                  </a:lnTo>
                  <a:lnTo>
                    <a:pt x="1719833" y="585216"/>
                  </a:lnTo>
                  <a:lnTo>
                    <a:pt x="1729739" y="583692"/>
                  </a:lnTo>
                  <a:lnTo>
                    <a:pt x="1759641" y="572272"/>
                  </a:lnTo>
                  <a:lnTo>
                    <a:pt x="1783856" y="552445"/>
                  </a:lnTo>
                  <a:lnTo>
                    <a:pt x="1800606" y="526770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048510" y="3798061"/>
            <a:ext cx="1135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Partitions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67200" y="3665982"/>
            <a:ext cx="1809750" cy="586105"/>
            <a:chOff x="4267200" y="3665982"/>
            <a:chExt cx="1809750" cy="58610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4753" y="4245867"/>
              <a:ext cx="1611638" cy="7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200" y="3665982"/>
              <a:ext cx="1809750" cy="5806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67200" y="3665982"/>
              <a:ext cx="1809750" cy="586105"/>
            </a:xfrm>
            <a:custGeom>
              <a:avLst/>
              <a:gdLst/>
              <a:ahLst/>
              <a:cxnLst/>
              <a:rect l="l" t="t" r="r" b="b"/>
              <a:pathLst>
                <a:path w="1809750" h="586104">
                  <a:moveTo>
                    <a:pt x="1809750" y="495300"/>
                  </a:moveTo>
                  <a:lnTo>
                    <a:pt x="1809750" y="89916"/>
                  </a:lnTo>
                  <a:lnTo>
                    <a:pt x="1808226" y="80010"/>
                  </a:lnTo>
                  <a:lnTo>
                    <a:pt x="1776703" y="25536"/>
                  </a:lnTo>
                  <a:lnTo>
                    <a:pt x="1719072" y="762"/>
                  </a:lnTo>
                  <a:lnTo>
                    <a:pt x="100583" y="0"/>
                  </a:lnTo>
                  <a:lnTo>
                    <a:pt x="68880" y="5225"/>
                  </a:lnTo>
                  <a:lnTo>
                    <a:pt x="19002" y="42208"/>
                  </a:lnTo>
                  <a:lnTo>
                    <a:pt x="2285" y="80772"/>
                  </a:lnTo>
                  <a:lnTo>
                    <a:pt x="0" y="100584"/>
                  </a:lnTo>
                  <a:lnTo>
                    <a:pt x="0" y="485394"/>
                  </a:lnTo>
                  <a:lnTo>
                    <a:pt x="8382" y="524256"/>
                  </a:lnTo>
                  <a:lnTo>
                    <a:pt x="9906" y="527321"/>
                  </a:lnTo>
                  <a:lnTo>
                    <a:pt x="9906" y="100584"/>
                  </a:lnTo>
                  <a:lnTo>
                    <a:pt x="11429" y="82296"/>
                  </a:lnTo>
                  <a:lnTo>
                    <a:pt x="36575" y="35814"/>
                  </a:lnTo>
                  <a:lnTo>
                    <a:pt x="78933" y="12344"/>
                  </a:lnTo>
                  <a:lnTo>
                    <a:pt x="1709927" y="9202"/>
                  </a:lnTo>
                  <a:lnTo>
                    <a:pt x="1719072" y="9906"/>
                  </a:lnTo>
                  <a:lnTo>
                    <a:pt x="1777379" y="39757"/>
                  </a:lnTo>
                  <a:lnTo>
                    <a:pt x="1799844" y="91440"/>
                  </a:lnTo>
                  <a:lnTo>
                    <a:pt x="1800606" y="101346"/>
                  </a:lnTo>
                  <a:lnTo>
                    <a:pt x="1800606" y="527236"/>
                  </a:lnTo>
                  <a:lnTo>
                    <a:pt x="1801481" y="525904"/>
                  </a:lnTo>
                  <a:lnTo>
                    <a:pt x="1809750" y="495300"/>
                  </a:lnTo>
                  <a:close/>
                </a:path>
                <a:path w="1809750" h="586104">
                  <a:moveTo>
                    <a:pt x="1800606" y="527236"/>
                  </a:moveTo>
                  <a:lnTo>
                    <a:pt x="1800606" y="484632"/>
                  </a:lnTo>
                  <a:lnTo>
                    <a:pt x="1799844" y="494538"/>
                  </a:lnTo>
                  <a:lnTo>
                    <a:pt x="1798320" y="503682"/>
                  </a:lnTo>
                  <a:lnTo>
                    <a:pt x="1770140" y="552973"/>
                  </a:lnTo>
                  <a:lnTo>
                    <a:pt x="1719072" y="575866"/>
                  </a:lnTo>
                  <a:lnTo>
                    <a:pt x="100584" y="575964"/>
                  </a:lnTo>
                  <a:lnTo>
                    <a:pt x="72566" y="571996"/>
                  </a:lnTo>
                  <a:lnTo>
                    <a:pt x="26822" y="538027"/>
                  </a:lnTo>
                  <a:lnTo>
                    <a:pt x="11430" y="502920"/>
                  </a:lnTo>
                  <a:lnTo>
                    <a:pt x="9906" y="484632"/>
                  </a:lnTo>
                  <a:lnTo>
                    <a:pt x="9906" y="527321"/>
                  </a:lnTo>
                  <a:lnTo>
                    <a:pt x="37338" y="563118"/>
                  </a:lnTo>
                  <a:lnTo>
                    <a:pt x="76485" y="582710"/>
                  </a:lnTo>
                  <a:lnTo>
                    <a:pt x="1709927" y="585978"/>
                  </a:lnTo>
                  <a:lnTo>
                    <a:pt x="1719833" y="585216"/>
                  </a:lnTo>
                  <a:lnTo>
                    <a:pt x="1729739" y="583692"/>
                  </a:lnTo>
                  <a:lnTo>
                    <a:pt x="1759411" y="572582"/>
                  </a:lnTo>
                  <a:lnTo>
                    <a:pt x="1784013" y="552492"/>
                  </a:lnTo>
                  <a:lnTo>
                    <a:pt x="1800606" y="527236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486909" y="3798061"/>
            <a:ext cx="137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RAID</a:t>
            </a:r>
            <a:r>
              <a:rPr sz="1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arrays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753606" y="3665982"/>
            <a:ext cx="1809750" cy="586105"/>
            <a:chOff x="6753606" y="3665982"/>
            <a:chExt cx="1809750" cy="58610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0430" y="4245867"/>
              <a:ext cx="1612367" cy="7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3606" y="3665982"/>
              <a:ext cx="1809750" cy="5806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53606" y="3665982"/>
              <a:ext cx="1809750" cy="586105"/>
            </a:xfrm>
            <a:custGeom>
              <a:avLst/>
              <a:gdLst/>
              <a:ahLst/>
              <a:cxnLst/>
              <a:rect l="l" t="t" r="r" b="b"/>
              <a:pathLst>
                <a:path w="1809750" h="586104">
                  <a:moveTo>
                    <a:pt x="1809750" y="484632"/>
                  </a:moveTo>
                  <a:lnTo>
                    <a:pt x="1809750" y="100584"/>
                  </a:lnTo>
                  <a:lnTo>
                    <a:pt x="1808988" y="89916"/>
                  </a:lnTo>
                  <a:lnTo>
                    <a:pt x="1796278" y="50293"/>
                  </a:lnTo>
                  <a:lnTo>
                    <a:pt x="1749846" y="8590"/>
                  </a:lnTo>
                  <a:lnTo>
                    <a:pt x="1709166" y="0"/>
                  </a:lnTo>
                  <a:lnTo>
                    <a:pt x="100583" y="0"/>
                  </a:lnTo>
                  <a:lnTo>
                    <a:pt x="40876" y="19750"/>
                  </a:lnTo>
                  <a:lnTo>
                    <a:pt x="4571" y="70866"/>
                  </a:lnTo>
                  <a:lnTo>
                    <a:pt x="0" y="100584"/>
                  </a:lnTo>
                  <a:lnTo>
                    <a:pt x="0" y="485394"/>
                  </a:lnTo>
                  <a:lnTo>
                    <a:pt x="8382" y="524256"/>
                  </a:lnTo>
                  <a:lnTo>
                    <a:pt x="9144" y="525976"/>
                  </a:lnTo>
                  <a:lnTo>
                    <a:pt x="9144" y="100584"/>
                  </a:lnTo>
                  <a:lnTo>
                    <a:pt x="9906" y="91440"/>
                  </a:lnTo>
                  <a:lnTo>
                    <a:pt x="21701" y="55124"/>
                  </a:lnTo>
                  <a:lnTo>
                    <a:pt x="50291" y="25146"/>
                  </a:lnTo>
                  <a:lnTo>
                    <a:pt x="89679" y="10117"/>
                  </a:lnTo>
                  <a:lnTo>
                    <a:pt x="1709166" y="9144"/>
                  </a:lnTo>
                  <a:lnTo>
                    <a:pt x="1718310" y="9906"/>
                  </a:lnTo>
                  <a:lnTo>
                    <a:pt x="1754706" y="21702"/>
                  </a:lnTo>
                  <a:lnTo>
                    <a:pt x="1792094" y="63293"/>
                  </a:lnTo>
                  <a:lnTo>
                    <a:pt x="1799844" y="91440"/>
                  </a:lnTo>
                  <a:lnTo>
                    <a:pt x="1799844" y="527799"/>
                  </a:lnTo>
                  <a:lnTo>
                    <a:pt x="1801070" y="525924"/>
                  </a:lnTo>
                  <a:lnTo>
                    <a:pt x="1808988" y="495300"/>
                  </a:lnTo>
                  <a:lnTo>
                    <a:pt x="1809750" y="484632"/>
                  </a:lnTo>
                  <a:close/>
                </a:path>
                <a:path w="1809750" h="586104">
                  <a:moveTo>
                    <a:pt x="1799844" y="527799"/>
                  </a:moveTo>
                  <a:lnTo>
                    <a:pt x="1799844" y="494538"/>
                  </a:lnTo>
                  <a:lnTo>
                    <a:pt x="1798320" y="503682"/>
                  </a:lnTo>
                  <a:lnTo>
                    <a:pt x="1788122" y="530578"/>
                  </a:lnTo>
                  <a:lnTo>
                    <a:pt x="1770002" y="552740"/>
                  </a:lnTo>
                  <a:lnTo>
                    <a:pt x="1746038" y="568470"/>
                  </a:lnTo>
                  <a:lnTo>
                    <a:pt x="1718310" y="576072"/>
                  </a:lnTo>
                  <a:lnTo>
                    <a:pt x="100584" y="576072"/>
                  </a:lnTo>
                  <a:lnTo>
                    <a:pt x="72003" y="572010"/>
                  </a:lnTo>
                  <a:lnTo>
                    <a:pt x="26572" y="537885"/>
                  </a:lnTo>
                  <a:lnTo>
                    <a:pt x="11430" y="502920"/>
                  </a:lnTo>
                  <a:lnTo>
                    <a:pt x="9144" y="484632"/>
                  </a:lnTo>
                  <a:lnTo>
                    <a:pt x="9144" y="525976"/>
                  </a:lnTo>
                  <a:lnTo>
                    <a:pt x="36576" y="563118"/>
                  </a:lnTo>
                  <a:lnTo>
                    <a:pt x="76190" y="582768"/>
                  </a:lnTo>
                  <a:lnTo>
                    <a:pt x="100584" y="585978"/>
                  </a:lnTo>
                  <a:lnTo>
                    <a:pt x="1709166" y="585978"/>
                  </a:lnTo>
                  <a:lnTo>
                    <a:pt x="1719833" y="585216"/>
                  </a:lnTo>
                  <a:lnTo>
                    <a:pt x="1729739" y="583692"/>
                  </a:lnTo>
                  <a:lnTo>
                    <a:pt x="1759274" y="572384"/>
                  </a:lnTo>
                  <a:lnTo>
                    <a:pt x="1783775" y="552373"/>
                  </a:lnTo>
                  <a:lnTo>
                    <a:pt x="1799844" y="527799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198868" y="3660902"/>
            <a:ext cx="918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5" marR="5080" indent="-4318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Volume  </a:t>
            </a:r>
            <a:r>
              <a:rPr sz="18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groups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116579" y="5157978"/>
            <a:ext cx="4113529" cy="441325"/>
            <a:chOff x="3116579" y="5157978"/>
            <a:chExt cx="4113529" cy="44132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9745" y="5593843"/>
              <a:ext cx="3963155" cy="76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6579" y="5157978"/>
              <a:ext cx="4113275" cy="43662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116579" y="5157978"/>
              <a:ext cx="4113529" cy="441325"/>
            </a:xfrm>
            <a:custGeom>
              <a:avLst/>
              <a:gdLst/>
              <a:ahLst/>
              <a:cxnLst/>
              <a:rect l="l" t="t" r="r" b="b"/>
              <a:pathLst>
                <a:path w="4113529" h="441325">
                  <a:moveTo>
                    <a:pt x="4113276" y="364997"/>
                  </a:moveTo>
                  <a:lnTo>
                    <a:pt x="4113276" y="76961"/>
                  </a:lnTo>
                  <a:lnTo>
                    <a:pt x="4111752" y="60959"/>
                  </a:lnTo>
                  <a:lnTo>
                    <a:pt x="4087596" y="19678"/>
                  </a:lnTo>
                  <a:lnTo>
                    <a:pt x="4043934" y="761"/>
                  </a:lnTo>
                  <a:lnTo>
                    <a:pt x="4036314" y="0"/>
                  </a:lnTo>
                  <a:lnTo>
                    <a:pt x="76200" y="0"/>
                  </a:lnTo>
                  <a:lnTo>
                    <a:pt x="31013" y="15316"/>
                  </a:lnTo>
                  <a:lnTo>
                    <a:pt x="3047" y="54102"/>
                  </a:lnTo>
                  <a:lnTo>
                    <a:pt x="0" y="76962"/>
                  </a:lnTo>
                  <a:lnTo>
                    <a:pt x="0" y="364998"/>
                  </a:lnTo>
                  <a:lnTo>
                    <a:pt x="1524" y="380238"/>
                  </a:lnTo>
                  <a:lnTo>
                    <a:pt x="3810" y="387858"/>
                  </a:lnTo>
                  <a:lnTo>
                    <a:pt x="6096" y="394716"/>
                  </a:lnTo>
                  <a:lnTo>
                    <a:pt x="9906" y="402809"/>
                  </a:lnTo>
                  <a:lnTo>
                    <a:pt x="9906" y="70104"/>
                  </a:lnTo>
                  <a:lnTo>
                    <a:pt x="10667" y="63246"/>
                  </a:lnTo>
                  <a:lnTo>
                    <a:pt x="34290" y="25146"/>
                  </a:lnTo>
                  <a:lnTo>
                    <a:pt x="53639" y="14261"/>
                  </a:lnTo>
                  <a:lnTo>
                    <a:pt x="60364" y="11634"/>
                  </a:lnTo>
                  <a:lnTo>
                    <a:pt x="67387" y="10048"/>
                  </a:lnTo>
                  <a:lnTo>
                    <a:pt x="69342" y="10019"/>
                  </a:lnTo>
                  <a:lnTo>
                    <a:pt x="4043934" y="9905"/>
                  </a:lnTo>
                  <a:lnTo>
                    <a:pt x="4050029" y="11429"/>
                  </a:lnTo>
                  <a:lnTo>
                    <a:pt x="4069971" y="18611"/>
                  </a:lnTo>
                  <a:lnTo>
                    <a:pt x="4086553" y="31851"/>
                  </a:lnTo>
                  <a:lnTo>
                    <a:pt x="4098209" y="49549"/>
                  </a:lnTo>
                  <a:lnTo>
                    <a:pt x="4103370" y="70103"/>
                  </a:lnTo>
                  <a:lnTo>
                    <a:pt x="4103370" y="401211"/>
                  </a:lnTo>
                  <a:lnTo>
                    <a:pt x="4106778" y="395973"/>
                  </a:lnTo>
                  <a:lnTo>
                    <a:pt x="4112514" y="372617"/>
                  </a:lnTo>
                  <a:lnTo>
                    <a:pt x="4113276" y="364997"/>
                  </a:lnTo>
                  <a:close/>
                </a:path>
                <a:path w="4113529" h="441325">
                  <a:moveTo>
                    <a:pt x="4103370" y="401211"/>
                  </a:moveTo>
                  <a:lnTo>
                    <a:pt x="4103370" y="371855"/>
                  </a:lnTo>
                  <a:lnTo>
                    <a:pt x="4102608" y="378713"/>
                  </a:lnTo>
                  <a:lnTo>
                    <a:pt x="4094423" y="398464"/>
                  </a:lnTo>
                  <a:lnTo>
                    <a:pt x="4081257" y="414675"/>
                  </a:lnTo>
                  <a:lnTo>
                    <a:pt x="4063908" y="426050"/>
                  </a:lnTo>
                  <a:lnTo>
                    <a:pt x="4043172" y="431291"/>
                  </a:lnTo>
                  <a:lnTo>
                    <a:pt x="4036314" y="432053"/>
                  </a:lnTo>
                  <a:lnTo>
                    <a:pt x="76200" y="431927"/>
                  </a:lnTo>
                  <a:lnTo>
                    <a:pt x="36690" y="419133"/>
                  </a:lnTo>
                  <a:lnTo>
                    <a:pt x="12192" y="384810"/>
                  </a:lnTo>
                  <a:lnTo>
                    <a:pt x="9906" y="371094"/>
                  </a:lnTo>
                  <a:lnTo>
                    <a:pt x="9906" y="402809"/>
                  </a:lnTo>
                  <a:lnTo>
                    <a:pt x="40386" y="432054"/>
                  </a:lnTo>
                  <a:lnTo>
                    <a:pt x="69342" y="441198"/>
                  </a:lnTo>
                  <a:lnTo>
                    <a:pt x="4044696" y="441197"/>
                  </a:lnTo>
                  <a:lnTo>
                    <a:pt x="4052316" y="439673"/>
                  </a:lnTo>
                  <a:lnTo>
                    <a:pt x="4074875" y="431369"/>
                  </a:lnTo>
                  <a:lnTo>
                    <a:pt x="4093630" y="416180"/>
                  </a:lnTo>
                  <a:lnTo>
                    <a:pt x="4103370" y="401211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238497" y="5217667"/>
            <a:ext cx="18694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Storag</a:t>
            </a:r>
            <a:r>
              <a:rPr sz="18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devices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53606" y="2657855"/>
            <a:ext cx="1809750" cy="586105"/>
            <a:chOff x="6753606" y="2657855"/>
            <a:chExt cx="1809750" cy="586105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3606" y="2657855"/>
              <a:ext cx="1809750" cy="58140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53606" y="2657855"/>
              <a:ext cx="1809750" cy="586105"/>
            </a:xfrm>
            <a:custGeom>
              <a:avLst/>
              <a:gdLst/>
              <a:ahLst/>
              <a:cxnLst/>
              <a:rect l="l" t="t" r="r" b="b"/>
              <a:pathLst>
                <a:path w="1809750" h="586105">
                  <a:moveTo>
                    <a:pt x="1809750" y="484632"/>
                  </a:moveTo>
                  <a:lnTo>
                    <a:pt x="1809750" y="100584"/>
                  </a:lnTo>
                  <a:lnTo>
                    <a:pt x="1808988" y="89916"/>
                  </a:lnTo>
                  <a:lnTo>
                    <a:pt x="1795904" y="50021"/>
                  </a:lnTo>
                  <a:lnTo>
                    <a:pt x="1750183" y="8818"/>
                  </a:lnTo>
                  <a:lnTo>
                    <a:pt x="1709166" y="0"/>
                  </a:lnTo>
                  <a:lnTo>
                    <a:pt x="100583" y="0"/>
                  </a:lnTo>
                  <a:lnTo>
                    <a:pt x="40928" y="19773"/>
                  </a:lnTo>
                  <a:lnTo>
                    <a:pt x="4571" y="70866"/>
                  </a:lnTo>
                  <a:lnTo>
                    <a:pt x="0" y="100584"/>
                  </a:lnTo>
                  <a:lnTo>
                    <a:pt x="0" y="485394"/>
                  </a:lnTo>
                  <a:lnTo>
                    <a:pt x="8382" y="524256"/>
                  </a:lnTo>
                  <a:lnTo>
                    <a:pt x="9144" y="525976"/>
                  </a:lnTo>
                  <a:lnTo>
                    <a:pt x="9144" y="100584"/>
                  </a:lnTo>
                  <a:lnTo>
                    <a:pt x="9906" y="91440"/>
                  </a:lnTo>
                  <a:lnTo>
                    <a:pt x="21701" y="55124"/>
                  </a:lnTo>
                  <a:lnTo>
                    <a:pt x="50291" y="25146"/>
                  </a:lnTo>
                  <a:lnTo>
                    <a:pt x="89677" y="10117"/>
                  </a:lnTo>
                  <a:lnTo>
                    <a:pt x="1709166" y="9144"/>
                  </a:lnTo>
                  <a:lnTo>
                    <a:pt x="1718310" y="9906"/>
                  </a:lnTo>
                  <a:lnTo>
                    <a:pt x="1776560" y="39643"/>
                  </a:lnTo>
                  <a:lnTo>
                    <a:pt x="1799844" y="91440"/>
                  </a:lnTo>
                  <a:lnTo>
                    <a:pt x="1799844" y="527883"/>
                  </a:lnTo>
                  <a:lnTo>
                    <a:pt x="1801118" y="525940"/>
                  </a:lnTo>
                  <a:lnTo>
                    <a:pt x="1808988" y="495300"/>
                  </a:lnTo>
                  <a:lnTo>
                    <a:pt x="1809750" y="484632"/>
                  </a:lnTo>
                  <a:close/>
                </a:path>
                <a:path w="1809750" h="586105">
                  <a:moveTo>
                    <a:pt x="1799844" y="527883"/>
                  </a:moveTo>
                  <a:lnTo>
                    <a:pt x="1799844" y="494538"/>
                  </a:lnTo>
                  <a:lnTo>
                    <a:pt x="1798320" y="503682"/>
                  </a:lnTo>
                  <a:lnTo>
                    <a:pt x="1788122" y="530578"/>
                  </a:lnTo>
                  <a:lnTo>
                    <a:pt x="1770002" y="552740"/>
                  </a:lnTo>
                  <a:lnTo>
                    <a:pt x="1746038" y="568470"/>
                  </a:lnTo>
                  <a:lnTo>
                    <a:pt x="1718310" y="576072"/>
                  </a:lnTo>
                  <a:lnTo>
                    <a:pt x="100584" y="576072"/>
                  </a:lnTo>
                  <a:lnTo>
                    <a:pt x="72003" y="572008"/>
                  </a:lnTo>
                  <a:lnTo>
                    <a:pt x="26572" y="537879"/>
                  </a:lnTo>
                  <a:lnTo>
                    <a:pt x="9906" y="493776"/>
                  </a:lnTo>
                  <a:lnTo>
                    <a:pt x="9144" y="484632"/>
                  </a:lnTo>
                  <a:lnTo>
                    <a:pt x="9144" y="525976"/>
                  </a:lnTo>
                  <a:lnTo>
                    <a:pt x="36576" y="563118"/>
                  </a:lnTo>
                  <a:lnTo>
                    <a:pt x="76057" y="582744"/>
                  </a:lnTo>
                  <a:lnTo>
                    <a:pt x="100584" y="585978"/>
                  </a:lnTo>
                  <a:lnTo>
                    <a:pt x="1709166" y="585978"/>
                  </a:lnTo>
                  <a:lnTo>
                    <a:pt x="1719833" y="585216"/>
                  </a:lnTo>
                  <a:lnTo>
                    <a:pt x="1729739" y="583692"/>
                  </a:lnTo>
                  <a:lnTo>
                    <a:pt x="1759204" y="572418"/>
                  </a:lnTo>
                  <a:lnTo>
                    <a:pt x="1783761" y="552407"/>
                  </a:lnTo>
                  <a:lnTo>
                    <a:pt x="1799844" y="527883"/>
                  </a:lnTo>
                  <a:close/>
                </a:path>
              </a:pathLst>
            </a:custGeom>
            <a:solidFill>
              <a:srgbClr val="002E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155433" y="2652776"/>
            <a:ext cx="10045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01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Logical </a:t>
            </a:r>
            <a:r>
              <a:rPr sz="1800" spc="-6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volumes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57272" y="1954529"/>
            <a:ext cx="5160645" cy="4105910"/>
          </a:xfrm>
          <a:custGeom>
            <a:avLst/>
            <a:gdLst/>
            <a:ahLst/>
            <a:cxnLst/>
            <a:rect l="l" t="t" r="r" b="b"/>
            <a:pathLst>
              <a:path w="5160645" h="4105910">
                <a:moveTo>
                  <a:pt x="118110" y="101346"/>
                </a:moveTo>
                <a:lnTo>
                  <a:pt x="115062" y="95250"/>
                </a:lnTo>
                <a:lnTo>
                  <a:pt x="59436" y="0"/>
                </a:lnTo>
                <a:lnTo>
                  <a:pt x="3810" y="95250"/>
                </a:lnTo>
                <a:lnTo>
                  <a:pt x="0" y="101346"/>
                </a:lnTo>
                <a:lnTo>
                  <a:pt x="2286" y="108966"/>
                </a:lnTo>
                <a:lnTo>
                  <a:pt x="8382" y="112014"/>
                </a:lnTo>
                <a:lnTo>
                  <a:pt x="14478" y="115824"/>
                </a:lnTo>
                <a:lnTo>
                  <a:pt x="22098" y="113538"/>
                </a:lnTo>
                <a:lnTo>
                  <a:pt x="25908" y="107442"/>
                </a:lnTo>
                <a:lnTo>
                  <a:pt x="46482" y="71970"/>
                </a:lnTo>
                <a:lnTo>
                  <a:pt x="46482" y="1716024"/>
                </a:lnTo>
                <a:lnTo>
                  <a:pt x="71628" y="1716024"/>
                </a:lnTo>
                <a:lnTo>
                  <a:pt x="71628" y="71285"/>
                </a:lnTo>
                <a:lnTo>
                  <a:pt x="92964" y="107442"/>
                </a:lnTo>
                <a:lnTo>
                  <a:pt x="96012" y="113538"/>
                </a:lnTo>
                <a:lnTo>
                  <a:pt x="104394" y="115824"/>
                </a:lnTo>
                <a:lnTo>
                  <a:pt x="110490" y="112014"/>
                </a:lnTo>
                <a:lnTo>
                  <a:pt x="115824" y="108966"/>
                </a:lnTo>
                <a:lnTo>
                  <a:pt x="118110" y="101346"/>
                </a:lnTo>
                <a:close/>
              </a:path>
              <a:path w="5160645" h="4105910">
                <a:moveTo>
                  <a:pt x="875538" y="2393442"/>
                </a:moveTo>
                <a:lnTo>
                  <a:pt x="871728" y="2387346"/>
                </a:lnTo>
                <a:lnTo>
                  <a:pt x="816864" y="2292096"/>
                </a:lnTo>
                <a:lnTo>
                  <a:pt x="761238" y="2387346"/>
                </a:lnTo>
                <a:lnTo>
                  <a:pt x="757428" y="2393442"/>
                </a:lnTo>
                <a:lnTo>
                  <a:pt x="759714" y="2401062"/>
                </a:lnTo>
                <a:lnTo>
                  <a:pt x="765810" y="2404872"/>
                </a:lnTo>
                <a:lnTo>
                  <a:pt x="771906" y="2407920"/>
                </a:lnTo>
                <a:lnTo>
                  <a:pt x="779526" y="2406396"/>
                </a:lnTo>
                <a:lnTo>
                  <a:pt x="783336" y="2400300"/>
                </a:lnTo>
                <a:lnTo>
                  <a:pt x="803897" y="2364829"/>
                </a:lnTo>
                <a:lnTo>
                  <a:pt x="803897" y="3227070"/>
                </a:lnTo>
                <a:lnTo>
                  <a:pt x="829056" y="3227070"/>
                </a:lnTo>
                <a:lnTo>
                  <a:pt x="829056" y="2364829"/>
                </a:lnTo>
                <a:lnTo>
                  <a:pt x="816483" y="2343150"/>
                </a:lnTo>
                <a:lnTo>
                  <a:pt x="827532" y="2362200"/>
                </a:lnTo>
                <a:lnTo>
                  <a:pt x="829056" y="2364829"/>
                </a:lnTo>
                <a:lnTo>
                  <a:pt x="849630" y="2400300"/>
                </a:lnTo>
                <a:lnTo>
                  <a:pt x="853440" y="2406396"/>
                </a:lnTo>
                <a:lnTo>
                  <a:pt x="861060" y="2407920"/>
                </a:lnTo>
                <a:lnTo>
                  <a:pt x="867156" y="2404872"/>
                </a:lnTo>
                <a:lnTo>
                  <a:pt x="873252" y="2401062"/>
                </a:lnTo>
                <a:lnTo>
                  <a:pt x="875538" y="2393442"/>
                </a:lnTo>
                <a:close/>
              </a:path>
              <a:path w="5160645" h="4105910">
                <a:moveTo>
                  <a:pt x="1715262" y="2003298"/>
                </a:moveTo>
                <a:lnTo>
                  <a:pt x="1620012" y="1947672"/>
                </a:lnTo>
                <a:lnTo>
                  <a:pt x="1613916" y="1944624"/>
                </a:lnTo>
                <a:lnTo>
                  <a:pt x="1606296" y="1946910"/>
                </a:lnTo>
                <a:lnTo>
                  <a:pt x="1602486" y="1952244"/>
                </a:lnTo>
                <a:lnTo>
                  <a:pt x="1599438" y="1958340"/>
                </a:lnTo>
                <a:lnTo>
                  <a:pt x="1600962" y="1966722"/>
                </a:lnTo>
                <a:lnTo>
                  <a:pt x="1607058" y="1969770"/>
                </a:lnTo>
                <a:lnTo>
                  <a:pt x="1643214" y="1991106"/>
                </a:lnTo>
                <a:lnTo>
                  <a:pt x="959358" y="1991106"/>
                </a:lnTo>
                <a:lnTo>
                  <a:pt x="959358" y="2016252"/>
                </a:lnTo>
                <a:lnTo>
                  <a:pt x="1642529" y="2016252"/>
                </a:lnTo>
                <a:lnTo>
                  <a:pt x="1607058" y="2036826"/>
                </a:lnTo>
                <a:lnTo>
                  <a:pt x="1600962" y="2040636"/>
                </a:lnTo>
                <a:lnTo>
                  <a:pt x="1599438" y="2048256"/>
                </a:lnTo>
                <a:lnTo>
                  <a:pt x="1602486" y="2054352"/>
                </a:lnTo>
                <a:lnTo>
                  <a:pt x="1606296" y="2060448"/>
                </a:lnTo>
                <a:lnTo>
                  <a:pt x="1613916" y="2062734"/>
                </a:lnTo>
                <a:lnTo>
                  <a:pt x="1620012" y="2058924"/>
                </a:lnTo>
                <a:lnTo>
                  <a:pt x="1690116" y="2017991"/>
                </a:lnTo>
                <a:lnTo>
                  <a:pt x="1715262" y="2003298"/>
                </a:lnTo>
                <a:close/>
              </a:path>
              <a:path w="5160645" h="4105910">
                <a:moveTo>
                  <a:pt x="2673858" y="2393442"/>
                </a:moveTo>
                <a:lnTo>
                  <a:pt x="2670810" y="2387346"/>
                </a:lnTo>
                <a:lnTo>
                  <a:pt x="2615184" y="2292096"/>
                </a:lnTo>
                <a:lnTo>
                  <a:pt x="2559558" y="2387346"/>
                </a:lnTo>
                <a:lnTo>
                  <a:pt x="2556510" y="2393442"/>
                </a:lnTo>
                <a:lnTo>
                  <a:pt x="2558034" y="2401062"/>
                </a:lnTo>
                <a:lnTo>
                  <a:pt x="2564130" y="2404872"/>
                </a:lnTo>
                <a:lnTo>
                  <a:pt x="2570226" y="2407920"/>
                </a:lnTo>
                <a:lnTo>
                  <a:pt x="2577846" y="2406396"/>
                </a:lnTo>
                <a:lnTo>
                  <a:pt x="2581656" y="2400300"/>
                </a:lnTo>
                <a:lnTo>
                  <a:pt x="2602230" y="2364829"/>
                </a:lnTo>
                <a:lnTo>
                  <a:pt x="2602230" y="3208020"/>
                </a:lnTo>
                <a:lnTo>
                  <a:pt x="2628138" y="3208020"/>
                </a:lnTo>
                <a:lnTo>
                  <a:pt x="2628138" y="2364829"/>
                </a:lnTo>
                <a:lnTo>
                  <a:pt x="2648712" y="2400300"/>
                </a:lnTo>
                <a:lnTo>
                  <a:pt x="2652522" y="2406396"/>
                </a:lnTo>
                <a:lnTo>
                  <a:pt x="2660142" y="2407920"/>
                </a:lnTo>
                <a:lnTo>
                  <a:pt x="2666238" y="2404872"/>
                </a:lnTo>
                <a:lnTo>
                  <a:pt x="2672334" y="2401062"/>
                </a:lnTo>
                <a:lnTo>
                  <a:pt x="2673858" y="2393442"/>
                </a:lnTo>
                <a:close/>
              </a:path>
              <a:path w="5160645" h="4105910">
                <a:moveTo>
                  <a:pt x="2673858" y="101346"/>
                </a:moveTo>
                <a:lnTo>
                  <a:pt x="2670810" y="95250"/>
                </a:lnTo>
                <a:lnTo>
                  <a:pt x="2615184" y="0"/>
                </a:lnTo>
                <a:lnTo>
                  <a:pt x="2559558" y="95250"/>
                </a:lnTo>
                <a:lnTo>
                  <a:pt x="2556510" y="101346"/>
                </a:lnTo>
                <a:lnTo>
                  <a:pt x="2558034" y="108966"/>
                </a:lnTo>
                <a:lnTo>
                  <a:pt x="2564130" y="112014"/>
                </a:lnTo>
                <a:lnTo>
                  <a:pt x="2570226" y="115824"/>
                </a:lnTo>
                <a:lnTo>
                  <a:pt x="2577846" y="113538"/>
                </a:lnTo>
                <a:lnTo>
                  <a:pt x="2581656" y="107442"/>
                </a:lnTo>
                <a:lnTo>
                  <a:pt x="2602230" y="71970"/>
                </a:lnTo>
                <a:lnTo>
                  <a:pt x="2602230" y="1716024"/>
                </a:lnTo>
                <a:lnTo>
                  <a:pt x="2628138" y="1716024"/>
                </a:lnTo>
                <a:lnTo>
                  <a:pt x="2628138" y="71970"/>
                </a:lnTo>
                <a:lnTo>
                  <a:pt x="2648712" y="107442"/>
                </a:lnTo>
                <a:lnTo>
                  <a:pt x="2652522" y="113538"/>
                </a:lnTo>
                <a:lnTo>
                  <a:pt x="2660142" y="115824"/>
                </a:lnTo>
                <a:lnTo>
                  <a:pt x="2666238" y="112014"/>
                </a:lnTo>
                <a:lnTo>
                  <a:pt x="2672334" y="108966"/>
                </a:lnTo>
                <a:lnTo>
                  <a:pt x="2673858" y="101346"/>
                </a:lnTo>
                <a:close/>
              </a:path>
              <a:path w="5160645" h="4105910">
                <a:moveTo>
                  <a:pt x="4200906" y="2003298"/>
                </a:moveTo>
                <a:lnTo>
                  <a:pt x="4106418" y="1947672"/>
                </a:lnTo>
                <a:lnTo>
                  <a:pt x="4100322" y="1944624"/>
                </a:lnTo>
                <a:lnTo>
                  <a:pt x="4091927" y="1946910"/>
                </a:lnTo>
                <a:lnTo>
                  <a:pt x="4088892" y="1952244"/>
                </a:lnTo>
                <a:lnTo>
                  <a:pt x="4085082" y="1958340"/>
                </a:lnTo>
                <a:lnTo>
                  <a:pt x="4087368" y="1966722"/>
                </a:lnTo>
                <a:lnTo>
                  <a:pt x="4093451" y="1969770"/>
                </a:lnTo>
                <a:lnTo>
                  <a:pt x="4129621" y="1991106"/>
                </a:lnTo>
                <a:lnTo>
                  <a:pt x="3515106" y="1991106"/>
                </a:lnTo>
                <a:lnTo>
                  <a:pt x="3515106" y="2016252"/>
                </a:lnTo>
                <a:lnTo>
                  <a:pt x="4128935" y="2016252"/>
                </a:lnTo>
                <a:lnTo>
                  <a:pt x="4093451" y="2036826"/>
                </a:lnTo>
                <a:lnTo>
                  <a:pt x="4087368" y="2040636"/>
                </a:lnTo>
                <a:lnTo>
                  <a:pt x="4085082" y="2048256"/>
                </a:lnTo>
                <a:lnTo>
                  <a:pt x="4088892" y="2054352"/>
                </a:lnTo>
                <a:lnTo>
                  <a:pt x="4091927" y="2060448"/>
                </a:lnTo>
                <a:lnTo>
                  <a:pt x="4100322" y="2062734"/>
                </a:lnTo>
                <a:lnTo>
                  <a:pt x="4106418" y="2058924"/>
                </a:lnTo>
                <a:lnTo>
                  <a:pt x="4175760" y="2018106"/>
                </a:lnTo>
                <a:lnTo>
                  <a:pt x="4200906" y="2003298"/>
                </a:lnTo>
                <a:close/>
              </a:path>
              <a:path w="5160645" h="4105910">
                <a:moveTo>
                  <a:pt x="4200906" y="982980"/>
                </a:moveTo>
                <a:lnTo>
                  <a:pt x="3264408" y="982980"/>
                </a:lnTo>
                <a:lnTo>
                  <a:pt x="3264408" y="995172"/>
                </a:lnTo>
                <a:lnTo>
                  <a:pt x="3251454" y="995172"/>
                </a:lnTo>
                <a:lnTo>
                  <a:pt x="3251454" y="1644065"/>
                </a:lnTo>
                <a:lnTo>
                  <a:pt x="3230880" y="1608582"/>
                </a:lnTo>
                <a:lnTo>
                  <a:pt x="3227070" y="1602486"/>
                </a:lnTo>
                <a:lnTo>
                  <a:pt x="3219450" y="1600200"/>
                </a:lnTo>
                <a:lnTo>
                  <a:pt x="3213354" y="1604010"/>
                </a:lnTo>
                <a:lnTo>
                  <a:pt x="3207258" y="1607058"/>
                </a:lnTo>
                <a:lnTo>
                  <a:pt x="3205734" y="1615440"/>
                </a:lnTo>
                <a:lnTo>
                  <a:pt x="3208782" y="1621536"/>
                </a:lnTo>
                <a:lnTo>
                  <a:pt x="3251454" y="1694027"/>
                </a:lnTo>
                <a:lnTo>
                  <a:pt x="3264408" y="1716024"/>
                </a:lnTo>
                <a:lnTo>
                  <a:pt x="3277362" y="1694027"/>
                </a:lnTo>
                <a:lnTo>
                  <a:pt x="3320034" y="1621536"/>
                </a:lnTo>
                <a:lnTo>
                  <a:pt x="3323082" y="1615440"/>
                </a:lnTo>
                <a:lnTo>
                  <a:pt x="3321558" y="1607058"/>
                </a:lnTo>
                <a:lnTo>
                  <a:pt x="3315462" y="1604010"/>
                </a:lnTo>
                <a:lnTo>
                  <a:pt x="3309366" y="1600200"/>
                </a:lnTo>
                <a:lnTo>
                  <a:pt x="3301746" y="1602486"/>
                </a:lnTo>
                <a:lnTo>
                  <a:pt x="3297936" y="1608582"/>
                </a:lnTo>
                <a:lnTo>
                  <a:pt x="3277362" y="1644065"/>
                </a:lnTo>
                <a:lnTo>
                  <a:pt x="3277362" y="1008126"/>
                </a:lnTo>
                <a:lnTo>
                  <a:pt x="4200906" y="1008126"/>
                </a:lnTo>
                <a:lnTo>
                  <a:pt x="4200906" y="982980"/>
                </a:lnTo>
                <a:close/>
              </a:path>
              <a:path w="5160645" h="4105910">
                <a:moveTo>
                  <a:pt x="4475988" y="2393442"/>
                </a:moveTo>
                <a:lnTo>
                  <a:pt x="4472178" y="2387346"/>
                </a:lnTo>
                <a:lnTo>
                  <a:pt x="4417314" y="2292096"/>
                </a:lnTo>
                <a:lnTo>
                  <a:pt x="4361688" y="2387346"/>
                </a:lnTo>
                <a:lnTo>
                  <a:pt x="4357878" y="2393442"/>
                </a:lnTo>
                <a:lnTo>
                  <a:pt x="4360164" y="2401062"/>
                </a:lnTo>
                <a:lnTo>
                  <a:pt x="4366260" y="2404872"/>
                </a:lnTo>
                <a:lnTo>
                  <a:pt x="4372356" y="2407920"/>
                </a:lnTo>
                <a:lnTo>
                  <a:pt x="4379976" y="2406396"/>
                </a:lnTo>
                <a:lnTo>
                  <a:pt x="4383786" y="2400300"/>
                </a:lnTo>
                <a:lnTo>
                  <a:pt x="4404360" y="2364829"/>
                </a:lnTo>
                <a:lnTo>
                  <a:pt x="4404360" y="3208020"/>
                </a:lnTo>
                <a:lnTo>
                  <a:pt x="4429506" y="3208020"/>
                </a:lnTo>
                <a:lnTo>
                  <a:pt x="4429506" y="2364829"/>
                </a:lnTo>
                <a:lnTo>
                  <a:pt x="4416933" y="2343150"/>
                </a:lnTo>
                <a:lnTo>
                  <a:pt x="4427982" y="2362200"/>
                </a:lnTo>
                <a:lnTo>
                  <a:pt x="4429506" y="2364829"/>
                </a:lnTo>
                <a:lnTo>
                  <a:pt x="4450080" y="2400300"/>
                </a:lnTo>
                <a:lnTo>
                  <a:pt x="4453890" y="2406396"/>
                </a:lnTo>
                <a:lnTo>
                  <a:pt x="4461510" y="2407920"/>
                </a:lnTo>
                <a:lnTo>
                  <a:pt x="4467606" y="2404872"/>
                </a:lnTo>
                <a:lnTo>
                  <a:pt x="4473702" y="2401062"/>
                </a:lnTo>
                <a:lnTo>
                  <a:pt x="4475988" y="2393442"/>
                </a:lnTo>
                <a:close/>
              </a:path>
              <a:path w="5160645" h="4105910">
                <a:moveTo>
                  <a:pt x="5160264" y="2393442"/>
                </a:moveTo>
                <a:lnTo>
                  <a:pt x="5156454" y="2387346"/>
                </a:lnTo>
                <a:lnTo>
                  <a:pt x="5100828" y="2292096"/>
                </a:lnTo>
                <a:lnTo>
                  <a:pt x="5045964" y="2387346"/>
                </a:lnTo>
                <a:lnTo>
                  <a:pt x="5042154" y="2393442"/>
                </a:lnTo>
                <a:lnTo>
                  <a:pt x="5044440" y="2401062"/>
                </a:lnTo>
                <a:lnTo>
                  <a:pt x="5050536" y="2404872"/>
                </a:lnTo>
                <a:lnTo>
                  <a:pt x="5056632" y="2407920"/>
                </a:lnTo>
                <a:lnTo>
                  <a:pt x="5064252" y="2406396"/>
                </a:lnTo>
                <a:lnTo>
                  <a:pt x="5068062" y="2400300"/>
                </a:lnTo>
                <a:lnTo>
                  <a:pt x="5088636" y="2364829"/>
                </a:lnTo>
                <a:lnTo>
                  <a:pt x="5088636" y="4079748"/>
                </a:lnTo>
                <a:lnTo>
                  <a:pt x="71628" y="4079748"/>
                </a:lnTo>
                <a:lnTo>
                  <a:pt x="71628" y="2292096"/>
                </a:lnTo>
                <a:lnTo>
                  <a:pt x="46482" y="2292096"/>
                </a:lnTo>
                <a:lnTo>
                  <a:pt x="46482" y="4092702"/>
                </a:lnTo>
                <a:lnTo>
                  <a:pt x="59436" y="4092702"/>
                </a:lnTo>
                <a:lnTo>
                  <a:pt x="59436" y="4105656"/>
                </a:lnTo>
                <a:lnTo>
                  <a:pt x="5100828" y="4105656"/>
                </a:lnTo>
                <a:lnTo>
                  <a:pt x="5100828" y="4092702"/>
                </a:lnTo>
                <a:lnTo>
                  <a:pt x="5113782" y="4092702"/>
                </a:lnTo>
                <a:lnTo>
                  <a:pt x="5113782" y="2364829"/>
                </a:lnTo>
                <a:lnTo>
                  <a:pt x="5101209" y="2343150"/>
                </a:lnTo>
                <a:lnTo>
                  <a:pt x="5112258" y="2362200"/>
                </a:lnTo>
                <a:lnTo>
                  <a:pt x="5113782" y="2364829"/>
                </a:lnTo>
                <a:lnTo>
                  <a:pt x="5134356" y="2400300"/>
                </a:lnTo>
                <a:lnTo>
                  <a:pt x="5138166" y="2406396"/>
                </a:lnTo>
                <a:lnTo>
                  <a:pt x="5145786" y="2407920"/>
                </a:lnTo>
                <a:lnTo>
                  <a:pt x="5151882" y="2404872"/>
                </a:lnTo>
                <a:lnTo>
                  <a:pt x="5157978" y="2401062"/>
                </a:lnTo>
                <a:lnTo>
                  <a:pt x="5160264" y="2393442"/>
                </a:lnTo>
                <a:close/>
              </a:path>
              <a:path w="5160645" h="4105910">
                <a:moveTo>
                  <a:pt x="5160264" y="1385316"/>
                </a:moveTo>
                <a:lnTo>
                  <a:pt x="5156454" y="1379220"/>
                </a:lnTo>
                <a:lnTo>
                  <a:pt x="5100828" y="1283970"/>
                </a:lnTo>
                <a:lnTo>
                  <a:pt x="5045964" y="1379220"/>
                </a:lnTo>
                <a:lnTo>
                  <a:pt x="5042154" y="1385316"/>
                </a:lnTo>
                <a:lnTo>
                  <a:pt x="5044440" y="1392936"/>
                </a:lnTo>
                <a:lnTo>
                  <a:pt x="5056632" y="1400556"/>
                </a:lnTo>
                <a:lnTo>
                  <a:pt x="5064252" y="1398270"/>
                </a:lnTo>
                <a:lnTo>
                  <a:pt x="5068062" y="1392174"/>
                </a:lnTo>
                <a:lnTo>
                  <a:pt x="5088636" y="1356702"/>
                </a:lnTo>
                <a:lnTo>
                  <a:pt x="5088636" y="1716024"/>
                </a:lnTo>
                <a:lnTo>
                  <a:pt x="5113782" y="1716024"/>
                </a:lnTo>
                <a:lnTo>
                  <a:pt x="5113782" y="1356702"/>
                </a:lnTo>
                <a:lnTo>
                  <a:pt x="5101209" y="1335024"/>
                </a:lnTo>
                <a:lnTo>
                  <a:pt x="5112258" y="1354074"/>
                </a:lnTo>
                <a:lnTo>
                  <a:pt x="5113782" y="1356702"/>
                </a:lnTo>
                <a:lnTo>
                  <a:pt x="5134356" y="1392174"/>
                </a:lnTo>
                <a:lnTo>
                  <a:pt x="5138166" y="1398270"/>
                </a:lnTo>
                <a:lnTo>
                  <a:pt x="5145786" y="1400556"/>
                </a:lnTo>
                <a:lnTo>
                  <a:pt x="5157978" y="1392936"/>
                </a:lnTo>
                <a:lnTo>
                  <a:pt x="5160264" y="1385316"/>
                </a:lnTo>
                <a:close/>
              </a:path>
              <a:path w="5160645" h="4105910">
                <a:moveTo>
                  <a:pt x="5160264" y="101346"/>
                </a:moveTo>
                <a:lnTo>
                  <a:pt x="5156454" y="95250"/>
                </a:lnTo>
                <a:lnTo>
                  <a:pt x="5100828" y="0"/>
                </a:lnTo>
                <a:lnTo>
                  <a:pt x="5045964" y="95250"/>
                </a:lnTo>
                <a:lnTo>
                  <a:pt x="5042154" y="101346"/>
                </a:lnTo>
                <a:lnTo>
                  <a:pt x="5044440" y="108966"/>
                </a:lnTo>
                <a:lnTo>
                  <a:pt x="5050536" y="112014"/>
                </a:lnTo>
                <a:lnTo>
                  <a:pt x="5056632" y="115824"/>
                </a:lnTo>
                <a:lnTo>
                  <a:pt x="5064252" y="113538"/>
                </a:lnTo>
                <a:lnTo>
                  <a:pt x="5068062" y="107442"/>
                </a:lnTo>
                <a:lnTo>
                  <a:pt x="5088636" y="71970"/>
                </a:lnTo>
                <a:lnTo>
                  <a:pt x="5088636" y="707898"/>
                </a:lnTo>
                <a:lnTo>
                  <a:pt x="5113782" y="707898"/>
                </a:lnTo>
                <a:lnTo>
                  <a:pt x="5113782" y="71970"/>
                </a:lnTo>
                <a:lnTo>
                  <a:pt x="5101209" y="50292"/>
                </a:lnTo>
                <a:lnTo>
                  <a:pt x="5112258" y="69342"/>
                </a:lnTo>
                <a:lnTo>
                  <a:pt x="5113782" y="71970"/>
                </a:lnTo>
                <a:lnTo>
                  <a:pt x="5134356" y="107442"/>
                </a:lnTo>
                <a:lnTo>
                  <a:pt x="5138166" y="113538"/>
                </a:lnTo>
                <a:lnTo>
                  <a:pt x="5145786" y="115824"/>
                </a:lnTo>
                <a:lnTo>
                  <a:pt x="5151882" y="112014"/>
                </a:lnTo>
                <a:lnTo>
                  <a:pt x="5157978" y="108966"/>
                </a:lnTo>
                <a:lnTo>
                  <a:pt x="5160264" y="101346"/>
                </a:lnTo>
                <a:close/>
              </a:path>
            </a:pathLst>
          </a:custGeom>
          <a:solidFill>
            <a:srgbClr val="0032C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595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</a:t>
            </a:r>
            <a:r>
              <a:rPr spc="-85" dirty="0"/>
              <a:t> </a:t>
            </a:r>
            <a:r>
              <a:rPr dirty="0"/>
              <a:t>Reliability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96693"/>
            <a:ext cx="7082790" cy="451866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55600" marR="23495" indent="-343535">
              <a:lnSpc>
                <a:spcPct val="80000"/>
              </a:lnSpc>
              <a:spcBef>
                <a:spcPts val="6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designed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reliable.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Pools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consist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 i.e. iSCSI and Fibre channel, real disks or even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partitions.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424180" indent="-343535">
              <a:lnSpc>
                <a:spcPct val="8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These devices can be combined into virtual devices i.e.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mirrors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RAIDZ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 you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disks.</a:t>
            </a: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259080" indent="-343535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comprising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mirrors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RaidZ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virtual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striped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dynamically.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467995" indent="-343535">
              <a:lnSpc>
                <a:spcPct val="8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  <a:tab pos="356235" algn="l"/>
                <a:tab pos="49212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Metadata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 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2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check	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summed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 is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detected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fixed.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  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3535">
              <a:lnSpc>
                <a:spcPts val="2375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compared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256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bit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checksum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meta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>
              <a:lnSpc>
                <a:spcPts val="2375"/>
              </a:lnSpc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175260" indent="-343535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self-healing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errors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detected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written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alternate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3535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</a:t>
            </a:r>
            <a:r>
              <a:rPr sz="2200" spc="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 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device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fixed.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976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Concept</a:t>
            </a:r>
            <a:r>
              <a:rPr spc="-100" dirty="0"/>
              <a:t> </a:t>
            </a:r>
            <a:r>
              <a:rPr spc="-15" dirty="0"/>
              <a:t>Transactions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26411"/>
            <a:ext cx="7012305" cy="42316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127000" indent="-342900" algn="just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Modern file systems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implement journaling to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keep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transactions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(blocks)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state.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72720" indent="-342900" algn="just">
              <a:lnSpc>
                <a:spcPts val="259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Failures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cause disks to be inconsistent i.e. blocks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allocated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referenced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objects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i.e.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inodes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Unix File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 (UFS)</a:t>
            </a:r>
            <a:r>
              <a:rPr sz="2400" spc="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87960" indent="-342900">
              <a:lnSpc>
                <a:spcPts val="2590"/>
              </a:lnSpc>
              <a:spcBef>
                <a:spcPts val="5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 using </a:t>
            </a:r>
            <a:r>
              <a:rPr sz="24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Copy on </a:t>
            </a:r>
            <a:r>
              <a:rPr sz="2400" i="1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 transactions are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guaranteed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writing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(this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true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meta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well).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 algn="just">
              <a:lnSpc>
                <a:spcPts val="259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 containing active data are never overwritten in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place; instead, a new block is allocated, modified data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written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metadata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referencing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similarly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reallocated,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written.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6997700" cy="280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714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Copy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copy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old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meta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data)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retained.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specific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system.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effect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space.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066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implemented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rather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per-volume.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461" y="839978"/>
            <a:ext cx="3645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Concept:</a:t>
            </a:r>
            <a:r>
              <a:rPr spc="-85" dirty="0"/>
              <a:t> </a:t>
            </a:r>
            <a:r>
              <a:rPr spc="-5" dirty="0"/>
              <a:t>Snapshots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207261" y="5748782"/>
            <a:ext cx="517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allocated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12533" y="2003229"/>
            <a:ext cx="6633819" cy="349575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1586" y="2069288"/>
            <a:ext cx="6983517" cy="349246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92605" y="5888228"/>
            <a:ext cx="59658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Copy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Write,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mean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allocated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meta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changes.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874002"/>
            <a:ext cx="7536180" cy="10160"/>
          </a:xfrm>
          <a:custGeom>
            <a:avLst/>
            <a:gdLst/>
            <a:ahLst/>
            <a:cxnLst/>
            <a:rect l="l" t="t" r="r" b="b"/>
            <a:pathLst>
              <a:path w="7536180" h="10159">
                <a:moveTo>
                  <a:pt x="7536180" y="9905"/>
                </a:moveTo>
                <a:lnTo>
                  <a:pt x="7536180" y="0"/>
                </a:lnTo>
                <a:lnTo>
                  <a:pt x="0" y="0"/>
                </a:lnTo>
                <a:lnTo>
                  <a:pt x="0" y="9905"/>
                </a:lnTo>
                <a:lnTo>
                  <a:pt x="753618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71738" y="6848856"/>
            <a:ext cx="630174" cy="2484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4023" y="6405371"/>
            <a:ext cx="217170" cy="379095"/>
            <a:chOff x="8574023" y="6405371"/>
            <a:chExt cx="217170" cy="379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6883" y="6439661"/>
              <a:ext cx="171450" cy="701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74024" y="6405384"/>
              <a:ext cx="217170" cy="379095"/>
            </a:xfrm>
            <a:custGeom>
              <a:avLst/>
              <a:gdLst/>
              <a:ahLst/>
              <a:cxnLst/>
              <a:rect l="l" t="t" r="r" b="b"/>
              <a:pathLst>
                <a:path w="217170" h="379095">
                  <a:moveTo>
                    <a:pt x="210312" y="32766"/>
                  </a:moveTo>
                  <a:lnTo>
                    <a:pt x="208788" y="32004"/>
                  </a:lnTo>
                  <a:lnTo>
                    <a:pt x="204978" y="30403"/>
                  </a:lnTo>
                  <a:lnTo>
                    <a:pt x="204978" y="38100"/>
                  </a:lnTo>
                  <a:lnTo>
                    <a:pt x="204978" y="221742"/>
                  </a:lnTo>
                  <a:lnTo>
                    <a:pt x="193725" y="277672"/>
                  </a:lnTo>
                  <a:lnTo>
                    <a:pt x="165735" y="316268"/>
                  </a:lnTo>
                  <a:lnTo>
                    <a:pt x="125945" y="348843"/>
                  </a:lnTo>
                  <a:lnTo>
                    <a:pt x="108204" y="360426"/>
                  </a:lnTo>
                  <a:lnTo>
                    <a:pt x="82638" y="343484"/>
                  </a:lnTo>
                  <a:lnTo>
                    <a:pt x="45516" y="310489"/>
                  </a:lnTo>
                  <a:lnTo>
                    <a:pt x="23431" y="277672"/>
                  </a:lnTo>
                  <a:lnTo>
                    <a:pt x="12979" y="239331"/>
                  </a:lnTo>
                  <a:lnTo>
                    <a:pt x="12192" y="221742"/>
                  </a:lnTo>
                  <a:lnTo>
                    <a:pt x="12192" y="38100"/>
                  </a:lnTo>
                  <a:lnTo>
                    <a:pt x="43256" y="25438"/>
                  </a:lnTo>
                  <a:lnTo>
                    <a:pt x="73342" y="19138"/>
                  </a:lnTo>
                  <a:lnTo>
                    <a:pt x="96888" y="16979"/>
                  </a:lnTo>
                  <a:lnTo>
                    <a:pt x="107442" y="16776"/>
                  </a:lnTo>
                  <a:lnTo>
                    <a:pt x="109728" y="16776"/>
                  </a:lnTo>
                  <a:lnTo>
                    <a:pt x="120319" y="16979"/>
                  </a:lnTo>
                  <a:lnTo>
                    <a:pt x="143827" y="19138"/>
                  </a:lnTo>
                  <a:lnTo>
                    <a:pt x="173901" y="25438"/>
                  </a:lnTo>
                  <a:lnTo>
                    <a:pt x="204978" y="38100"/>
                  </a:lnTo>
                  <a:lnTo>
                    <a:pt x="204978" y="30403"/>
                  </a:lnTo>
                  <a:lnTo>
                    <a:pt x="144487" y="11430"/>
                  </a:lnTo>
                  <a:lnTo>
                    <a:pt x="107442" y="9144"/>
                  </a:lnTo>
                  <a:lnTo>
                    <a:pt x="96837" y="9283"/>
                  </a:lnTo>
                  <a:lnTo>
                    <a:pt x="72580" y="11430"/>
                  </a:lnTo>
                  <a:lnTo>
                    <a:pt x="41122" y="18135"/>
                  </a:lnTo>
                  <a:lnTo>
                    <a:pt x="8382" y="32004"/>
                  </a:lnTo>
                  <a:lnTo>
                    <a:pt x="6096" y="32766"/>
                  </a:lnTo>
                  <a:lnTo>
                    <a:pt x="6096" y="221742"/>
                  </a:lnTo>
                  <a:lnTo>
                    <a:pt x="6908" y="240487"/>
                  </a:lnTo>
                  <a:lnTo>
                    <a:pt x="10375" y="260311"/>
                  </a:lnTo>
                  <a:lnTo>
                    <a:pt x="12192" y="265328"/>
                  </a:lnTo>
                  <a:lnTo>
                    <a:pt x="17983" y="281419"/>
                  </a:lnTo>
                  <a:lnTo>
                    <a:pt x="47637" y="322707"/>
                  </a:lnTo>
                  <a:lnTo>
                    <a:pt x="89319" y="356641"/>
                  </a:lnTo>
                  <a:lnTo>
                    <a:pt x="107442" y="368046"/>
                  </a:lnTo>
                  <a:lnTo>
                    <a:pt x="108204" y="368808"/>
                  </a:lnTo>
                  <a:lnTo>
                    <a:pt x="148678" y="340614"/>
                  </a:lnTo>
                  <a:lnTo>
                    <a:pt x="185928" y="304038"/>
                  </a:lnTo>
                  <a:lnTo>
                    <a:pt x="204978" y="263575"/>
                  </a:lnTo>
                  <a:lnTo>
                    <a:pt x="206121" y="260311"/>
                  </a:lnTo>
                  <a:lnTo>
                    <a:pt x="209499" y="240487"/>
                  </a:lnTo>
                  <a:lnTo>
                    <a:pt x="210312" y="221742"/>
                  </a:lnTo>
                  <a:lnTo>
                    <a:pt x="210312" y="32766"/>
                  </a:lnTo>
                  <a:close/>
                </a:path>
                <a:path w="217170" h="379095">
                  <a:moveTo>
                    <a:pt x="217170" y="26670"/>
                  </a:moveTo>
                  <a:lnTo>
                    <a:pt x="215646" y="25908"/>
                  </a:lnTo>
                  <a:lnTo>
                    <a:pt x="214122" y="24993"/>
                  </a:lnTo>
                  <a:lnTo>
                    <a:pt x="214122" y="29718"/>
                  </a:lnTo>
                  <a:lnTo>
                    <a:pt x="214122" y="221742"/>
                  </a:lnTo>
                  <a:lnTo>
                    <a:pt x="213283" y="241185"/>
                  </a:lnTo>
                  <a:lnTo>
                    <a:pt x="201904" y="284099"/>
                  </a:lnTo>
                  <a:lnTo>
                    <a:pt x="171678" y="326529"/>
                  </a:lnTo>
                  <a:lnTo>
                    <a:pt x="129489" y="360781"/>
                  </a:lnTo>
                  <a:lnTo>
                    <a:pt x="108204" y="374142"/>
                  </a:lnTo>
                  <a:lnTo>
                    <a:pt x="105918" y="372618"/>
                  </a:lnTo>
                  <a:lnTo>
                    <a:pt x="87655" y="360781"/>
                  </a:lnTo>
                  <a:lnTo>
                    <a:pt x="45148" y="326529"/>
                  </a:lnTo>
                  <a:lnTo>
                    <a:pt x="14490" y="284099"/>
                  </a:lnTo>
                  <a:lnTo>
                    <a:pt x="3111" y="241185"/>
                  </a:lnTo>
                  <a:lnTo>
                    <a:pt x="2286" y="221742"/>
                  </a:lnTo>
                  <a:lnTo>
                    <a:pt x="2286" y="29718"/>
                  </a:lnTo>
                  <a:lnTo>
                    <a:pt x="62103" y="7620"/>
                  </a:lnTo>
                  <a:lnTo>
                    <a:pt x="103632" y="3810"/>
                  </a:lnTo>
                  <a:lnTo>
                    <a:pt x="113538" y="3810"/>
                  </a:lnTo>
                  <a:lnTo>
                    <a:pt x="154774" y="7620"/>
                  </a:lnTo>
                  <a:lnTo>
                    <a:pt x="210312" y="27432"/>
                  </a:lnTo>
                  <a:lnTo>
                    <a:pt x="214122" y="29718"/>
                  </a:lnTo>
                  <a:lnTo>
                    <a:pt x="214122" y="24993"/>
                  </a:lnTo>
                  <a:lnTo>
                    <a:pt x="155536" y="3810"/>
                  </a:lnTo>
                  <a:lnTo>
                    <a:pt x="113538" y="0"/>
                  </a:lnTo>
                  <a:lnTo>
                    <a:pt x="103632" y="0"/>
                  </a:lnTo>
                  <a:lnTo>
                    <a:pt x="61620" y="3810"/>
                  </a:lnTo>
                  <a:lnTo>
                    <a:pt x="5334" y="23622"/>
                  </a:lnTo>
                  <a:lnTo>
                    <a:pt x="1524" y="25908"/>
                  </a:lnTo>
                  <a:lnTo>
                    <a:pt x="0" y="26670"/>
                  </a:lnTo>
                  <a:lnTo>
                    <a:pt x="0" y="221742"/>
                  </a:lnTo>
                  <a:lnTo>
                    <a:pt x="838" y="241871"/>
                  </a:lnTo>
                  <a:lnTo>
                    <a:pt x="2286" y="250393"/>
                  </a:lnTo>
                  <a:lnTo>
                    <a:pt x="4470" y="263359"/>
                  </a:lnTo>
                  <a:lnTo>
                    <a:pt x="26670" y="310134"/>
                  </a:lnTo>
                  <a:lnTo>
                    <a:pt x="64389" y="348132"/>
                  </a:lnTo>
                  <a:lnTo>
                    <a:pt x="104394" y="376428"/>
                  </a:lnTo>
                  <a:lnTo>
                    <a:pt x="107442" y="377952"/>
                  </a:lnTo>
                  <a:lnTo>
                    <a:pt x="108204" y="378714"/>
                  </a:lnTo>
                  <a:lnTo>
                    <a:pt x="109728" y="377952"/>
                  </a:lnTo>
                  <a:lnTo>
                    <a:pt x="112014" y="376428"/>
                  </a:lnTo>
                  <a:lnTo>
                    <a:pt x="130378" y="364451"/>
                  </a:lnTo>
                  <a:lnTo>
                    <a:pt x="173405" y="329374"/>
                  </a:lnTo>
                  <a:lnTo>
                    <a:pt x="204622" y="286131"/>
                  </a:lnTo>
                  <a:lnTo>
                    <a:pt x="216319" y="241871"/>
                  </a:lnTo>
                  <a:lnTo>
                    <a:pt x="217170" y="221742"/>
                  </a:lnTo>
                  <a:lnTo>
                    <a:pt x="217170" y="26670"/>
                  </a:lnTo>
                  <a:close/>
                </a:path>
              </a:pathLst>
            </a:custGeom>
            <a:solidFill>
              <a:srgbClr val="0B22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0025" y="6515861"/>
              <a:ext cx="184150" cy="24384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4111" y="2015075"/>
            <a:ext cx="6568002" cy="33632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20970" y="6021578"/>
            <a:ext cx="6743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8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snapshot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before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change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two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files.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2756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Concept</a:t>
            </a:r>
            <a:r>
              <a:rPr spc="-85" dirty="0"/>
              <a:t> </a:t>
            </a:r>
            <a:r>
              <a:rPr dirty="0"/>
              <a:t>Clone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836"/>
            <a:ext cx="7193280" cy="35369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clone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‘promoted’</a:t>
            </a:r>
            <a:r>
              <a:rPr sz="2400" spc="-1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 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Writeable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("clones") can also be created,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resulting</a:t>
            </a:r>
            <a:r>
              <a:rPr sz="2400" spc="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spc="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independent</a:t>
            </a:r>
            <a:r>
              <a:rPr sz="2400" spc="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400" spc="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share</a:t>
            </a:r>
            <a:r>
              <a:rPr sz="2400" spc="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set of blocks. As changes are made to any of the clone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systems,</a:t>
            </a:r>
            <a:r>
              <a:rPr sz="2400" spc="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400" spc="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400" spc="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2400" spc="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reflect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those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changes,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unchanged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continue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shared,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matter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clones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exist.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2895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result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being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promoted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shares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base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another.</a:t>
            </a:r>
            <a:r>
              <a:rPr sz="2400" spc="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 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5245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Create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pool</a:t>
            </a:r>
            <a:r>
              <a:rPr spc="-15" dirty="0"/>
              <a:t> </a:t>
            </a:r>
            <a:r>
              <a:rPr spc="-5" dirty="0"/>
              <a:t>with</a:t>
            </a:r>
            <a:r>
              <a:rPr spc="-20" dirty="0"/>
              <a:t> </a:t>
            </a:r>
            <a:r>
              <a:rPr dirty="0"/>
              <a:t>two</a:t>
            </a:r>
            <a:r>
              <a:rPr spc="-15" dirty="0"/>
              <a:t> </a:t>
            </a:r>
            <a:r>
              <a:rPr spc="-5" dirty="0"/>
              <a:t>disks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30222"/>
            <a:ext cx="7082790" cy="44189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5600" marR="86995" indent="-343535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stripped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pool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copy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across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1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sudo zpool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ceate demo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/dev/sdb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/dev/sdc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3535">
              <a:lnSpc>
                <a:spcPts val="2380"/>
              </a:lnSpc>
              <a:spcBef>
                <a:spcPts val="55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mirrored pool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copy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across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1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sudo zpool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ceate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mirror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/dev/sdb</a:t>
            </a:r>
            <a:r>
              <a:rPr sz="20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/dev/sdc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indent="-343535">
              <a:lnSpc>
                <a:spcPts val="2510"/>
              </a:lnSpc>
              <a:spcBef>
                <a:spcPts val="25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automatically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mounted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>
              <a:lnSpc>
                <a:spcPts val="2510"/>
              </a:lnSpc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/demo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35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check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newly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pool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5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sudo</a:t>
            </a:r>
            <a:r>
              <a:rPr sz="20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zpool</a:t>
            </a:r>
            <a:r>
              <a:rPr sz="20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status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sudo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zpool</a:t>
            </a:r>
            <a:r>
              <a:rPr sz="20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0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indent="-3435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destroy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pool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4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sudo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zpool</a:t>
            </a:r>
            <a:r>
              <a:rPr sz="20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destroy</a:t>
            </a:r>
            <a:r>
              <a:rPr sz="20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975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Create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5" dirty="0"/>
              <a:t>RAIDZ</a:t>
            </a:r>
            <a:r>
              <a:rPr spc="-20" dirty="0"/>
              <a:t> </a:t>
            </a:r>
            <a:r>
              <a:rPr spc="-5" dirty="0"/>
              <a:t>pool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26411"/>
            <a:ext cx="7178040" cy="39757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379730" indent="-3429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RAID-Z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basically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improved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version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 5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redundancy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RAID-Z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requires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minimum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hard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169545" indent="-342900">
              <a:lnSpc>
                <a:spcPts val="2590"/>
              </a:lnSpc>
              <a:spcBef>
                <a:spcPts val="6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 a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single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 in your pool dies,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simply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replace that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automatically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rebuild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based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ts val="259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make things even more redundant, you can use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6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(RAID-Z2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ZFS)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double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ts val="2735"/>
              </a:lnSpc>
              <a:spcBef>
                <a:spcPts val="2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sudo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zpool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raidz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/dev/sdb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/dev/sdc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>
              <a:lnSpc>
                <a:spcPts val="2735"/>
              </a:lnSpc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/dev/sdd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212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Create</a:t>
            </a:r>
            <a:r>
              <a:rPr spc="-75" dirty="0"/>
              <a:t> </a:t>
            </a:r>
            <a:r>
              <a:rPr spc="-5" dirty="0"/>
              <a:t>filesystem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072"/>
            <a:ext cx="6985634" cy="416052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easily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sudo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demo/fs1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sudo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limit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usage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filesystem,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reservation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quota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quota=500m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demo/fs1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reservation=200m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demo/fs1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mountpoint=/test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demo/fs1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1989072"/>
            <a:ext cx="6911340" cy="36169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anything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looks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hard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flash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drive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SSD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RAID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array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implemented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hardware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network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block-level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remote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123825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random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access,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handles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I/O,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2704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ZFS</a:t>
            </a:r>
            <a:r>
              <a:rPr spc="-105" dirty="0"/>
              <a:t> </a:t>
            </a:r>
            <a:r>
              <a:rPr spc="-5" dirty="0"/>
              <a:t>snapshots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6952615" cy="324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4673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instantaneous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read-only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copies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$fs@$snapshotname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</a:t>
            </a:r>
            <a:r>
              <a:rPr sz="22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demo/fs1@version1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–t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roll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previous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state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rollback</a:t>
            </a:r>
            <a:r>
              <a:rPr sz="2200" spc="-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demo/fs1@version1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2096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ZFS</a:t>
            </a:r>
            <a:r>
              <a:rPr spc="-100" dirty="0"/>
              <a:t> </a:t>
            </a:r>
            <a:r>
              <a:rPr dirty="0"/>
              <a:t>clones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6928484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939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not true filesystems. </a:t>
            </a:r>
            <a:r>
              <a:rPr sz="2400" spc="-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instantiate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full-fledged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cloning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clone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read-write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copy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69900">
              <a:lnSpc>
                <a:spcPct val="100000"/>
              </a:lnSpc>
              <a:spcBef>
                <a:spcPts val="535"/>
              </a:spcBef>
              <a:tabLst>
                <a:tab pos="755015" algn="l"/>
              </a:tabLst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clone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demo/fs1@version1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demo/subclone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retains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link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it’s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based.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Neither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deleted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long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clone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exists.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435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One</a:t>
            </a:r>
            <a:r>
              <a:rPr spc="-30" dirty="0"/>
              <a:t> </a:t>
            </a:r>
            <a:r>
              <a:rPr spc="-5" dirty="0"/>
              <a:t>filesystem</a:t>
            </a:r>
            <a:r>
              <a:rPr spc="-25" dirty="0"/>
              <a:t> </a:t>
            </a:r>
            <a:r>
              <a:rPr spc="-5" dirty="0"/>
              <a:t>per</a:t>
            </a:r>
            <a:r>
              <a:rPr spc="-25" dirty="0"/>
              <a:t> </a:t>
            </a:r>
            <a:r>
              <a:rPr spc="-5" dirty="0"/>
              <a:t>user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031990" cy="326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0449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keep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users’</a:t>
            </a:r>
            <a:r>
              <a:rPr sz="2400" spc="-1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directories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zfs storage  pool, it is recommended that you make each home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directory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easily set disk usage quotas on both individual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users’</a:t>
            </a:r>
            <a:r>
              <a:rPr sz="2200" spc="-1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filesystem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  users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60960" lvl="1" indent="-285750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per filesystem and users can access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snapshots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through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./zfs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own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restore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needs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4276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Programs</a:t>
            </a:r>
            <a:r>
              <a:rPr spc="-50" dirty="0"/>
              <a:t> </a:t>
            </a:r>
            <a:r>
              <a:rPr spc="-5" dirty="0"/>
              <a:t>vs.</a:t>
            </a:r>
            <a:r>
              <a:rPr spc="-45" dirty="0"/>
              <a:t> </a:t>
            </a:r>
            <a:r>
              <a:rPr spc="-5" dirty="0"/>
              <a:t>processes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203440" cy="370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6482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executable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hard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executes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refers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running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CPU,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action.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66929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 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started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logged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terminal,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process,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e.g.,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ls,</a:t>
            </a:r>
            <a:r>
              <a:rPr sz="2200" i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grep,</a:t>
            </a:r>
            <a:r>
              <a:rPr sz="2200" i="1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find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10287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associated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terminal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 called a daemon process, e.g., printing, scheduling,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maintenance, </a:t>
            </a:r>
            <a:r>
              <a:rPr sz="2200" spc="-6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servers,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servers,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servers.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1801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204709" cy="317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2931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(PID)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enable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additionally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unlimited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processes,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91630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result,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(PPID)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identifies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25336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PID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randomly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generated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free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entries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kernel.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439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Viewing</a:t>
            </a:r>
            <a:r>
              <a:rPr spc="-60" dirty="0"/>
              <a:t> </a:t>
            </a:r>
            <a:r>
              <a:rPr spc="-5" dirty="0"/>
              <a:t>processes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6765290" cy="424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Viewing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SA</a:t>
            </a:r>
            <a:r>
              <a:rPr sz="2400" spc="-1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understand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 are in execution, their relationship and their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status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45466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ways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LINUX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utility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ps</a:t>
            </a:r>
            <a:r>
              <a:rPr sz="24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-f option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displays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6985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option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displays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entire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across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terminals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including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daemons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314960" lvl="1" indent="-28575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-u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option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displays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those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certain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9200" y="1028700"/>
            <a:ext cx="7620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2934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30" dirty="0"/>
              <a:t> </a:t>
            </a:r>
            <a:r>
              <a:rPr dirty="0"/>
              <a:t>can</a:t>
            </a:r>
            <a:r>
              <a:rPr spc="-25" dirty="0"/>
              <a:t> </a:t>
            </a:r>
            <a:r>
              <a:rPr dirty="0"/>
              <a:t>I</a:t>
            </a:r>
            <a:r>
              <a:rPr spc="-35" dirty="0"/>
              <a:t> </a:t>
            </a:r>
            <a:r>
              <a:rPr spc="-5" dirty="0"/>
              <a:t>see?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836"/>
            <a:ext cx="6299200" cy="30981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started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PID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PPID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utilisation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started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terminal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started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taken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CPU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started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5684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Want </a:t>
            </a:r>
            <a:r>
              <a:rPr dirty="0"/>
              <a:t>a dynamic real-time view of a </a:t>
            </a:r>
            <a:r>
              <a:rPr spc="-885" dirty="0"/>
              <a:t> </a:t>
            </a:r>
            <a:r>
              <a:rPr spc="-5" dirty="0"/>
              <a:t>running</a:t>
            </a:r>
            <a:r>
              <a:rPr spc="-15" dirty="0"/>
              <a:t> </a:t>
            </a:r>
            <a:r>
              <a:rPr spc="-5" dirty="0"/>
              <a:t>system?</a:t>
            </a:r>
            <a:r>
              <a:rPr dirty="0"/>
              <a:t> </a:t>
            </a:r>
            <a:r>
              <a:rPr i="1" dirty="0">
                <a:latin typeface="Times New Roman" panose="02020603050405020304"/>
                <a:cs typeface="Times New Roman" panose="02020603050405020304"/>
              </a:rPr>
              <a:t>top</a:t>
            </a:r>
            <a:r>
              <a:rPr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dirty="0"/>
              <a:t>command</a:t>
            </a:r>
            <a:endParaRPr dirty="0"/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28750" y="1941576"/>
            <a:ext cx="6882383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7576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To</a:t>
            </a:r>
            <a:r>
              <a:rPr spc="-15" dirty="0"/>
              <a:t> </a:t>
            </a:r>
            <a:r>
              <a:rPr spc="-5" dirty="0"/>
              <a:t>display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tree</a:t>
            </a:r>
            <a:r>
              <a:rPr spc="-10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processes:</a:t>
            </a:r>
            <a:r>
              <a:rPr spc="-10" dirty="0"/>
              <a:t> </a:t>
            </a:r>
            <a:r>
              <a:rPr i="1" spc="-25" dirty="0">
                <a:latin typeface="Times New Roman" panose="02020603050405020304"/>
                <a:cs typeface="Times New Roman" panose="02020603050405020304"/>
              </a:rPr>
              <a:t>pstree</a:t>
            </a:r>
            <a:endParaRPr i="1" spc="-25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dirty="0"/>
              <a:t>command</a:t>
            </a:r>
            <a:r>
              <a:rPr spc="-20" dirty="0"/>
              <a:t> </a:t>
            </a:r>
            <a:r>
              <a:rPr dirty="0"/>
              <a:t>or</a:t>
            </a:r>
            <a:r>
              <a:rPr spc="-35" dirty="0"/>
              <a:t> </a:t>
            </a:r>
            <a:r>
              <a:rPr i="1" dirty="0">
                <a:latin typeface="Times New Roman" panose="02020603050405020304"/>
                <a:cs typeface="Times New Roman" panose="02020603050405020304"/>
              </a:rPr>
              <a:t>ps</a:t>
            </a:r>
            <a:r>
              <a:rPr i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i="1" dirty="0">
                <a:latin typeface="Times New Roman" panose="02020603050405020304"/>
                <a:cs typeface="Times New Roman" panose="02020603050405020304"/>
              </a:rPr>
              <a:t>axjf</a:t>
            </a:r>
            <a:endParaRPr i="1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57883" y="2014727"/>
            <a:ext cx="6689597" cy="50170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7118350" cy="317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1724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fixed-size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subsection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storage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own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file.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partitioning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schemes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consume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few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the device to record the range of blocks that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partition.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34861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probably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familiar with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Windows-partitioned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disks.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541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Even</a:t>
            </a:r>
            <a:r>
              <a:rPr spc="-25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dirty="0"/>
              <a:t>information?</a:t>
            </a:r>
            <a:r>
              <a:rPr spc="-55" dirty="0"/>
              <a:t> </a:t>
            </a:r>
            <a:r>
              <a:rPr i="1" dirty="0">
                <a:latin typeface="Times New Roman" panose="02020603050405020304"/>
                <a:cs typeface="Times New Roman" panose="02020603050405020304"/>
              </a:rPr>
              <a:t>ps</a:t>
            </a:r>
            <a:r>
              <a:rPr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i="1" dirty="0">
                <a:latin typeface="Times New Roman" panose="02020603050405020304"/>
                <a:cs typeface="Times New Roman" panose="02020603050405020304"/>
              </a:rPr>
              <a:t>-l</a:t>
            </a:r>
            <a:endParaRPr i="1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9200" y="1510283"/>
            <a:ext cx="6906006" cy="518007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04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</a:t>
            </a:r>
            <a:r>
              <a:rPr spc="-45" dirty="0"/>
              <a:t> </a:t>
            </a:r>
            <a:r>
              <a:rPr spc="-5" dirty="0"/>
              <a:t>state</a:t>
            </a:r>
            <a:r>
              <a:rPr spc="-40" dirty="0"/>
              <a:t> </a:t>
            </a:r>
            <a:r>
              <a:rPr spc="-5" dirty="0"/>
              <a:t>(S)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26411"/>
            <a:ext cx="7192009" cy="42360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valuable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administrators as it indicates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process is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currently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55650" marR="1112520" lvl="1" indent="-285750">
              <a:lnSpc>
                <a:spcPts val="2380"/>
              </a:lnSpc>
              <a:spcBef>
                <a:spcPts val="53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(sleeping):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processor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current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(ready): 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ready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processor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O: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currently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running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processor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X: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waiting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memory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I: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marR="233045" lvl="1" indent="-285750">
              <a:lnSpc>
                <a:spcPts val="2380"/>
              </a:lnSpc>
              <a:spcBef>
                <a:spcPts val="56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T: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stopped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traced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another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650" lvl="1" indent="-285750">
              <a:lnSpc>
                <a:spcPct val="100000"/>
              </a:lnSpc>
              <a:spcBef>
                <a:spcPts val="22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Z: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zombie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185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Killing</a:t>
            </a:r>
            <a:r>
              <a:rPr spc="-90" dirty="0"/>
              <a:t> </a:t>
            </a:r>
            <a:r>
              <a:rPr spc="-5" dirty="0"/>
              <a:t>processes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89836"/>
            <a:ext cx="7006590" cy="36480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ever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killed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6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Windows?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23558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4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encountered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error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during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execution  and continuously uses up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resources: rogue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(has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large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column)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kill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signals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>
              <a:lnSpc>
                <a:spcPct val="100000"/>
              </a:lnSpc>
            </a:pP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kill</a:t>
            </a:r>
            <a:r>
              <a:rPr sz="2400" i="1" spc="-6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4965" marR="25019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kill</a:t>
            </a:r>
            <a:r>
              <a:rPr sz="2400" i="1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signals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certain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  <a:tabLst>
                <a:tab pos="755015" algn="l"/>
              </a:tabLst>
            </a:pPr>
            <a:r>
              <a:rPr sz="2200" dirty="0">
                <a:solidFill>
                  <a:srgbClr val="0B223F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$kill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–l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out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5306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Useful</a:t>
            </a:r>
            <a:r>
              <a:rPr spc="-25" dirty="0"/>
              <a:t> </a:t>
            </a:r>
            <a:r>
              <a:rPr spc="-5" dirty="0"/>
              <a:t>signals</a:t>
            </a:r>
            <a:r>
              <a:rPr spc="-20" dirty="0"/>
              <a:t> </a:t>
            </a:r>
            <a:r>
              <a:rPr spc="-5" dirty="0"/>
              <a:t>use</a:t>
            </a:r>
            <a:r>
              <a:rPr spc="-2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5" dirty="0"/>
              <a:t>Ubuntu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21360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SIGHUP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(1)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 Hangup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detected on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controlling terminal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death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controlling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SIGINT</a:t>
            </a:r>
            <a:r>
              <a:rPr sz="2400" b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(2)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Interrupt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keyboard.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473075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SIGKILL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(9) – Kill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signal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i.e. kill running process.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signal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trapped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400" spc="-59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with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caution.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SIGTERM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(15)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kill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signal.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SIGSTOP</a:t>
            </a:r>
            <a:r>
              <a:rPr sz="2400" b="1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(19)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Stop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SIGCONT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(18)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Continue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stopped.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65297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5" dirty="0"/>
              <a:t> </a:t>
            </a:r>
            <a:r>
              <a:rPr dirty="0"/>
              <a:t>firefox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killing</a:t>
            </a:r>
            <a:r>
              <a:rPr spc="-15" dirty="0"/>
              <a:t> </a:t>
            </a:r>
            <a:r>
              <a:rPr dirty="0"/>
              <a:t>me,</a:t>
            </a:r>
            <a:r>
              <a:rPr spc="-15" dirty="0"/>
              <a:t> </a:t>
            </a:r>
            <a:r>
              <a:rPr dirty="0"/>
              <a:t>how</a:t>
            </a:r>
            <a:r>
              <a:rPr spc="-15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I </a:t>
            </a:r>
            <a:r>
              <a:rPr spc="-885" dirty="0"/>
              <a:t> </a:t>
            </a:r>
            <a:r>
              <a:rPr dirty="0"/>
              <a:t>kill</a:t>
            </a:r>
            <a:r>
              <a:rPr spc="-10" dirty="0"/>
              <a:t> </a:t>
            </a:r>
            <a:r>
              <a:rPr dirty="0"/>
              <a:t>it?</a:t>
            </a:r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312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</a:t>
            </a:r>
            <a:r>
              <a:rPr spc="-85" dirty="0"/>
              <a:t> </a:t>
            </a:r>
            <a:r>
              <a:rPr spc="-5" dirty="0"/>
              <a:t>execution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1995286"/>
            <a:ext cx="7205980" cy="43859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execute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2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755015" lvl="1" indent="-285750">
              <a:lnSpc>
                <a:spcPct val="100000"/>
              </a:lnSpc>
              <a:spcBef>
                <a:spcPts val="25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Binary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programs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ls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grep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6385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</a:t>
            </a:r>
            <a:r>
              <a:rPr sz="20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functions like</a:t>
            </a:r>
            <a:r>
              <a:rPr sz="20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cd</a:t>
            </a:r>
            <a:r>
              <a:rPr sz="20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0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exit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55015" lvl="1" indent="-286385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</a:t>
            </a:r>
            <a:r>
              <a:rPr sz="20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scripts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3535">
              <a:lnSpc>
                <a:spcPts val="2380"/>
              </a:lnSpc>
              <a:spcBef>
                <a:spcPts val="55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executing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complied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programs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scripts,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 interprets the command typed in by the user creates a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shell.</a:t>
            </a:r>
            <a:r>
              <a:rPr sz="2200" spc="-5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forking.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indent="-34353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subshell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executes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script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215900" indent="-343535">
              <a:lnSpc>
                <a:spcPts val="2380"/>
              </a:lnSpc>
              <a:spcBef>
                <a:spcPts val="56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completed,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subshell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kills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itself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returns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original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19685" indent="-343535">
              <a:lnSpc>
                <a:spcPts val="238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original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uses its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function to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 the new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carry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out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aforementioned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tasks</a:t>
            </a:r>
            <a:r>
              <a:rPr sz="22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returning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prompt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1996693"/>
            <a:ext cx="7205345" cy="41160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55600" marR="615315" indent="-343535">
              <a:lnSpc>
                <a:spcPct val="80000"/>
              </a:lnSpc>
              <a:spcBef>
                <a:spcPts val="6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Commands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2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fashion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2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foreground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52705" indent="-343535">
              <a:lnSpc>
                <a:spcPct val="8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7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 omit the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function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 the original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shell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does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not need to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 the new shell to complete the task.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Commands run in this fashion are known as background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3535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run the command in the background, add a ampersand </a:t>
            </a:r>
            <a:r>
              <a:rPr sz="2200" spc="-5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(&amp;) to the command. The shell returns the PID of the new </a:t>
            </a:r>
            <a:r>
              <a:rPr sz="22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112395" indent="-343535">
              <a:lnSpc>
                <a:spcPct val="8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background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moved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foreground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using  the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fg</a:t>
            </a:r>
            <a:r>
              <a:rPr sz="2200" i="1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55600" marR="927735" indent="-343535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1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foreground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paused</a:t>
            </a:r>
            <a:r>
              <a:rPr sz="22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2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ctrl+z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key  combination and sent to the background </a:t>
            </a:r>
            <a:r>
              <a:rPr sz="22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bg </a:t>
            </a:r>
            <a:r>
              <a:rPr sz="2200" i="1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839978"/>
            <a:ext cx="3187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Process</a:t>
            </a:r>
            <a:r>
              <a:rPr spc="-80" dirty="0"/>
              <a:t> </a:t>
            </a:r>
            <a:r>
              <a:rPr dirty="0"/>
              <a:t>priorities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3130" y="2062988"/>
            <a:ext cx="705104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6896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UNIX/LINUX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multitasking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system: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share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CPU time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priority (PRI) (0-127)is directly related to the </a:t>
            </a:r>
            <a:r>
              <a:rPr sz="2400" spc="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amount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slices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CPU.</a:t>
            </a:r>
            <a:r>
              <a:rPr sz="2400" spc="-4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lower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PRI,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higher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priority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directly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PRI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31369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Nice</a:t>
            </a:r>
            <a:r>
              <a:rPr sz="2400" spc="-3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(NI)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(0-39)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indirectly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influence</a:t>
            </a:r>
            <a:r>
              <a:rPr sz="2400" spc="-3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PRI.</a:t>
            </a:r>
            <a:r>
              <a:rPr sz="2400" spc="-5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lower the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NI,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 more likely that the process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receive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slices.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130" y="2062988"/>
            <a:ext cx="7141845" cy="317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07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lower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priorities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buy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increasing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nice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value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root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ability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increase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priority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lowering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nice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value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5600" marR="77216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nice</a:t>
            </a:r>
            <a:r>
              <a:rPr sz="2400" i="1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NI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4965" marR="89217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renice</a:t>
            </a:r>
            <a:r>
              <a:rPr sz="2400" i="1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2400" spc="-2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NIK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of a </a:t>
            </a:r>
            <a:r>
              <a:rPr sz="2400" spc="-58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1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2400" spc="-15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B223F"/>
                </a:solidFill>
                <a:latin typeface="Times New Roman" panose="02020603050405020304"/>
                <a:cs typeface="Times New Roman" panose="02020603050405020304"/>
              </a:rPr>
              <a:t>started.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9200" y="1028700"/>
            <a:ext cx="7620000" cy="571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31688</Words>
  <Application>WPS Presentation</Application>
  <PresentationFormat>Custom</PresentationFormat>
  <Paragraphs>667</Paragraphs>
  <Slides>104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4" baseType="lpstr">
      <vt:lpstr>Arial</vt:lpstr>
      <vt:lpstr>SimSun</vt:lpstr>
      <vt:lpstr>Wingdings</vt:lpstr>
      <vt:lpstr>Times New Roman</vt:lpstr>
      <vt:lpstr>Arial MT</vt:lpstr>
      <vt:lpstr>Verdana</vt:lpstr>
      <vt:lpstr>Calibri</vt:lpstr>
      <vt:lpstr>Microsoft YaHei</vt:lpstr>
      <vt:lpstr>Arial Unicode MS</vt:lpstr>
      <vt:lpstr>1_Gear Drives</vt:lpstr>
      <vt:lpstr>SystemsAdministration</vt:lpstr>
      <vt:lpstr>Disks – remember this diagram?</vt:lpstr>
      <vt:lpstr>PowerPoint 演示文稿</vt:lpstr>
      <vt:lpstr>PowerPoint 演示文稿</vt:lpstr>
      <vt:lpstr>Output of Solaris (UNIX) format command</vt:lpstr>
      <vt:lpstr>The software side of storage</vt:lpstr>
      <vt:lpstr>PowerPoint 演示文稿</vt:lpstr>
      <vt:lpstr>PowerPoint 演示文稿</vt:lpstr>
      <vt:lpstr>PowerPoint 演示文稿</vt:lpstr>
      <vt:lpstr>PowerPoint 演示文稿</vt:lpstr>
      <vt:lpstr>Linux partitions</vt:lpstr>
      <vt:lpstr>PowerPoint 演示文稿</vt:lpstr>
      <vt:lpstr>PowerPoint 演示文稿</vt:lpstr>
      <vt:lpstr>PowerPoint 演示文稿</vt:lpstr>
      <vt:lpstr>Traditional data disk partitioning  scheme</vt:lpstr>
      <vt:lpstr>Disk devices on Linux</vt:lpstr>
      <vt:lpstr>PowerPoint 演示文稿</vt:lpstr>
      <vt:lpstr>PowerPoint 演示文稿</vt:lpstr>
      <vt:lpstr>Root partition</vt:lpstr>
      <vt:lpstr>Some general partitioning points</vt:lpstr>
      <vt:lpstr>Linux partitioning</vt:lpstr>
      <vt:lpstr>PowerPoint 演示文稿</vt:lpstr>
      <vt:lpstr>I just want to add a disk (Linux recipe)</vt:lpstr>
      <vt:lpstr>A sample filesystem in reference to the  partitioning scheme on a disk</vt:lpstr>
      <vt:lpstr>PowerPoint 演示文稿</vt:lpstr>
      <vt:lpstr>PowerPoint 演示文稿</vt:lpstr>
      <vt:lpstr>Mounting files systems on startup</vt:lpstr>
      <vt:lpstr>PowerPoint 演示文稿</vt:lpstr>
      <vt:lpstr>PowerPoint 演示文稿</vt:lpstr>
      <vt:lpstr>Examples</vt:lpstr>
      <vt:lpstr>Universally Unique Identifier (UUID)</vt:lpstr>
      <vt:lpstr>More on Options List:</vt:lpstr>
      <vt:lpstr>RAID</vt:lpstr>
      <vt:lpstr>RAID</vt:lpstr>
      <vt:lpstr>RAID levels</vt:lpstr>
      <vt:lpstr>RAID 0</vt:lpstr>
      <vt:lpstr>RAID 1</vt:lpstr>
      <vt:lpstr>Nested RAID Arrays</vt:lpstr>
      <vt:lpstr>PowerPoint 演示文稿</vt:lpstr>
      <vt:lpstr>ECC – Error Checking and Correcting</vt:lpstr>
      <vt:lpstr>RAID 2 (no longer used)</vt:lpstr>
      <vt:lpstr>RAID 3</vt:lpstr>
      <vt:lpstr>RAID 4</vt:lpstr>
      <vt:lpstr>RAID 4</vt:lpstr>
      <vt:lpstr>PowerPoint 演示文稿</vt:lpstr>
      <vt:lpstr>PowerPoint 演示文稿</vt:lpstr>
      <vt:lpstr>RAID 5</vt:lpstr>
      <vt:lpstr>PowerPoint 演示文稿</vt:lpstr>
      <vt:lpstr>RAID 6</vt:lpstr>
      <vt:lpstr>PowerPoint 演示文稿</vt:lpstr>
      <vt:lpstr>PowerPoint 演示文稿</vt:lpstr>
      <vt:lpstr>PowerPoint 演示文稿</vt:lpstr>
      <vt:lpstr>Logical volume management</vt:lpstr>
      <vt:lpstr>LVM implementation in Linux: LVM2</vt:lpstr>
      <vt:lpstr>PowerPoint 演示文稿</vt:lpstr>
      <vt:lpstr>LVM examples</vt:lpstr>
      <vt:lpstr>Linux filesystems: the ext family</vt:lpstr>
      <vt:lpstr>Design of File Systems</vt:lpstr>
      <vt:lpstr>PowerPoint 演示文稿</vt:lpstr>
      <vt:lpstr>PowerPoint 演示文稿</vt:lpstr>
      <vt:lpstr>PowerPoint 演示文稿</vt:lpstr>
      <vt:lpstr>Server redundancy</vt:lpstr>
      <vt:lpstr>Full versus n+1 redundancy</vt:lpstr>
      <vt:lpstr>Disk and File Systems – ZFS Case  study</vt:lpstr>
      <vt:lpstr>MEET ZFS</vt:lpstr>
      <vt:lpstr>ZFS Features</vt:lpstr>
      <vt:lpstr>Concept: Pools</vt:lpstr>
      <vt:lpstr>PowerPoint 演示文稿</vt:lpstr>
      <vt:lpstr>PowerPoint 演示文稿</vt:lpstr>
      <vt:lpstr>Concept Reliability</vt:lpstr>
      <vt:lpstr>Concept Transactions</vt:lpstr>
      <vt:lpstr>PowerPoint 演示文稿</vt:lpstr>
      <vt:lpstr>Concept: Snapshots</vt:lpstr>
      <vt:lpstr>PowerPoint 演示文稿</vt:lpstr>
      <vt:lpstr>PowerPoint 演示文稿</vt:lpstr>
      <vt:lpstr>Concept Clone</vt:lpstr>
      <vt:lpstr>Create a pool with two disks</vt:lpstr>
      <vt:lpstr>Create a RAIDZ pool</vt:lpstr>
      <vt:lpstr>Create filesystem</vt:lpstr>
      <vt:lpstr>ZFS snapshots</vt:lpstr>
      <vt:lpstr>ZFS clones</vt:lpstr>
      <vt:lpstr>One filesystem per user</vt:lpstr>
      <vt:lpstr>Programs vs. processes</vt:lpstr>
      <vt:lpstr>Processes</vt:lpstr>
      <vt:lpstr>Viewing processes</vt:lpstr>
      <vt:lpstr>PowerPoint 演示文稿</vt:lpstr>
      <vt:lpstr>What can I see?</vt:lpstr>
      <vt:lpstr>Want a dynamic real-time view of a  running system? top command</vt:lpstr>
      <vt:lpstr>command or ps axjf</vt:lpstr>
      <vt:lpstr>Even more information? ps -l</vt:lpstr>
      <vt:lpstr>Process state (S)</vt:lpstr>
      <vt:lpstr>Killing processes</vt:lpstr>
      <vt:lpstr>Useful signals use in Ubuntu</vt:lpstr>
      <vt:lpstr>The firefox is killing me, how can I  kill it?</vt:lpstr>
      <vt:lpstr>Process execution</vt:lpstr>
      <vt:lpstr>PowerPoint 演示文稿</vt:lpstr>
      <vt:lpstr>Process priorities</vt:lpstr>
      <vt:lpstr>PowerPoint 演示文稿</vt:lpstr>
      <vt:lpstr>PowerPoint 演示文稿</vt:lpstr>
      <vt:lpstr>Scheduling process</vt:lpstr>
      <vt:lpstr>command</vt:lpstr>
      <vt:lpstr>PowerPoint 演示文稿</vt:lpstr>
      <vt:lpstr>crontab command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Administration</dc:title>
  <dc:creator/>
  <cp:lastModifiedBy>tong cuc thue lam viec tai</cp:lastModifiedBy>
  <cp:revision>1</cp:revision>
  <cp:lastPrinted>2024-10-14T11:52:00Z</cp:lastPrinted>
  <dcterms:created xsi:type="dcterms:W3CDTF">2024-11-10T18:37:38Z</dcterms:created>
  <dcterms:modified xsi:type="dcterms:W3CDTF">2024-11-10T18:37:38Z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2020-09-20T19:00:00Z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2024-10-13T19:00:00Z</vt:filetime>
  </property>
  <property fmtid="{D5CDD505-2E9C-101B-9397-08002B2CF9AE}" pid="5" name="ICV">
    <vt:lpwstr>7A1BE6C9ABB74422A3485016289D34D8_12</vt:lpwstr>
  </property>
  <property fmtid="{D5CDD505-2E9C-101B-9397-08002B2CF9AE}" pid="6" name="KSOProductBuildVer">
    <vt:lpwstr>1033-12.2.0.18607</vt:lpwstr>
  </property>
</Properties>
</file>